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37" r:id="rId2"/>
    <p:sldId id="336" r:id="rId3"/>
    <p:sldId id="301" r:id="rId4"/>
    <p:sldId id="302" r:id="rId5"/>
    <p:sldId id="303" r:id="rId6"/>
    <p:sldId id="304" r:id="rId7"/>
    <p:sldId id="305" r:id="rId8"/>
    <p:sldId id="332" r:id="rId9"/>
    <p:sldId id="333"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2" r:id="rId23"/>
    <p:sldId id="323" r:id="rId24"/>
    <p:sldId id="324" r:id="rId25"/>
    <p:sldId id="330"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FFCC"/>
    <a:srgbClr val="FFFF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24" autoAdjust="0"/>
  </p:normalViewPr>
  <p:slideViewPr>
    <p:cSldViewPr>
      <p:cViewPr>
        <p:scale>
          <a:sx n="60" d="100"/>
          <a:sy n="60" d="100"/>
        </p:scale>
        <p:origin x="-1152" y="-2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309EF3-8AF2-4159-B17D-BF16D53D5986}" type="datetimeFigureOut">
              <a:rPr lang="es-ES" smtClean="0"/>
              <a:pPr/>
              <a:t>21/11/2013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DA12AB-FB6F-4E3F-B661-E4CAED2622D3}"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2DA12AB-FB6F-4E3F-B661-E4CAED2622D3}" type="slidenum">
              <a:rPr lang="es-ES" smtClean="0"/>
              <a:pPr/>
              <a:t>21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4612EA2-B92B-45B1-8D39-48803E8285D5}" type="datetimeFigureOut">
              <a:rPr lang="es-ES" smtClean="0"/>
              <a:pPr/>
              <a:t>21/11/2013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DF5688-FA6B-4F88-86DC-423029483E5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4612EA2-B92B-45B1-8D39-48803E8285D5}" type="datetimeFigureOut">
              <a:rPr lang="es-ES" smtClean="0"/>
              <a:pPr/>
              <a:t>21/11/2013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DF5688-FA6B-4F88-86DC-423029483E5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4612EA2-B92B-45B1-8D39-48803E8285D5}" type="datetimeFigureOut">
              <a:rPr lang="es-ES" smtClean="0"/>
              <a:pPr/>
              <a:t>21/11/2013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DF5688-FA6B-4F88-86DC-423029483E5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4612EA2-B92B-45B1-8D39-48803E8285D5}" type="datetimeFigureOut">
              <a:rPr lang="es-ES" smtClean="0"/>
              <a:pPr/>
              <a:t>21/11/2013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DF5688-FA6B-4F88-86DC-423029483E5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4612EA2-B92B-45B1-8D39-48803E8285D5}" type="datetimeFigureOut">
              <a:rPr lang="es-ES" smtClean="0"/>
              <a:pPr/>
              <a:t>21/11/2013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DF5688-FA6B-4F88-86DC-423029483E5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4612EA2-B92B-45B1-8D39-48803E8285D5}" type="datetimeFigureOut">
              <a:rPr lang="es-ES" smtClean="0"/>
              <a:pPr/>
              <a:t>21/11/2013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2DF5688-FA6B-4F88-86DC-423029483E5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4612EA2-B92B-45B1-8D39-48803E8285D5}" type="datetimeFigureOut">
              <a:rPr lang="es-ES" smtClean="0"/>
              <a:pPr/>
              <a:t>21/11/2013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2DF5688-FA6B-4F88-86DC-423029483E5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4612EA2-B92B-45B1-8D39-48803E8285D5}" type="datetimeFigureOut">
              <a:rPr lang="es-ES" smtClean="0"/>
              <a:pPr/>
              <a:t>21/11/2013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2DF5688-FA6B-4F88-86DC-423029483E5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4612EA2-B92B-45B1-8D39-48803E8285D5}" type="datetimeFigureOut">
              <a:rPr lang="es-ES" smtClean="0"/>
              <a:pPr/>
              <a:t>21/11/2013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2DF5688-FA6B-4F88-86DC-423029483E5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4612EA2-B92B-45B1-8D39-48803E8285D5}" type="datetimeFigureOut">
              <a:rPr lang="es-ES" smtClean="0"/>
              <a:pPr/>
              <a:t>21/11/2013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2DF5688-FA6B-4F88-86DC-423029483E5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4612EA2-B92B-45B1-8D39-48803E8285D5}" type="datetimeFigureOut">
              <a:rPr lang="es-ES" smtClean="0"/>
              <a:pPr/>
              <a:t>21/11/2013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2DF5688-FA6B-4F88-86DC-423029483E5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12EA2-B92B-45B1-8D39-48803E8285D5}" type="datetimeFigureOut">
              <a:rPr lang="es-ES" smtClean="0"/>
              <a:pPr/>
              <a:t>21/11/2013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F5688-FA6B-4F88-86DC-423029483E54}"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Documento_de_Microsoft_Office_Word_97-20031.doc"/><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srcRect/>
          <a:stretch>
            <a:fillRect/>
          </a:stretch>
        </p:blipFill>
        <p:spPr bwMode="auto">
          <a:xfrm>
            <a:off x="1071538" y="1857364"/>
            <a:ext cx="2357454" cy="4162380"/>
          </a:xfrm>
          <a:prstGeom prst="rect">
            <a:avLst/>
          </a:prstGeom>
          <a:noFill/>
          <a:ln w="9525">
            <a:noFill/>
            <a:miter lim="800000"/>
            <a:headEnd/>
            <a:tailEnd/>
          </a:ln>
          <a:effectLst/>
        </p:spPr>
      </p:pic>
      <p:sp>
        <p:nvSpPr>
          <p:cNvPr id="4" name="7 Título"/>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sng" strike="noStrike" kern="1200" cap="none" spc="0" normalizeH="0" baseline="0" noProof="0" smtClean="0">
                <a:ln>
                  <a:noFill/>
                </a:ln>
                <a:solidFill>
                  <a:srgbClr val="002060"/>
                </a:solidFill>
                <a:effectLst/>
                <a:uLnTx/>
                <a:uFillTx/>
                <a:latin typeface="+mj-lt"/>
                <a:ea typeface="+mj-ea"/>
                <a:cs typeface="+mj-cs"/>
              </a:rPr>
              <a:t>BRAQUITERAPIA PROSTÁTICA</a:t>
            </a:r>
            <a:endParaRPr kumimoji="0" lang="es-ES" sz="4400" b="1" i="0" u="sng" strike="noStrike" kern="1200" cap="none" spc="0" normalizeH="0" baseline="0" noProof="0" dirty="0">
              <a:ln>
                <a:noFill/>
              </a:ln>
              <a:solidFill>
                <a:srgbClr val="002060"/>
              </a:solidFill>
              <a:effectLst/>
              <a:uLnTx/>
              <a:uFillTx/>
              <a:latin typeface="+mj-lt"/>
              <a:ea typeface="+mj-ea"/>
              <a:cs typeface="+mj-cs"/>
            </a:endParaRPr>
          </a:p>
        </p:txBody>
      </p:sp>
      <p:sp>
        <p:nvSpPr>
          <p:cNvPr id="5" name="4 CuadroTexto"/>
          <p:cNvSpPr txBox="1"/>
          <p:nvPr/>
        </p:nvSpPr>
        <p:spPr>
          <a:xfrm>
            <a:off x="3786182" y="2571744"/>
            <a:ext cx="5072098" cy="461665"/>
          </a:xfrm>
          <a:prstGeom prst="rect">
            <a:avLst/>
          </a:prstGeom>
          <a:noFill/>
        </p:spPr>
        <p:txBody>
          <a:bodyPr wrap="square" rtlCol="0">
            <a:spAutoFit/>
          </a:bodyPr>
          <a:lstStyle/>
          <a:p>
            <a:r>
              <a:rPr lang="es-ES" sz="2400" b="1" dirty="0" smtClean="0">
                <a:solidFill>
                  <a:srgbClr val="FF0000"/>
                </a:solidFill>
              </a:rPr>
              <a:t>HOSPITAL INTERNACIONAL XANIT</a:t>
            </a:r>
            <a:endParaRPr lang="es-ES" sz="2400" b="1" dirty="0">
              <a:solidFill>
                <a:srgbClr val="FF0000"/>
              </a:solidFill>
            </a:endParaRPr>
          </a:p>
        </p:txBody>
      </p:sp>
      <p:sp>
        <p:nvSpPr>
          <p:cNvPr id="6" name="5 CuadroTexto"/>
          <p:cNvSpPr txBox="1"/>
          <p:nvPr/>
        </p:nvSpPr>
        <p:spPr>
          <a:xfrm>
            <a:off x="4643438" y="5286388"/>
            <a:ext cx="3479863" cy="369332"/>
          </a:xfrm>
          <a:prstGeom prst="rect">
            <a:avLst/>
          </a:prstGeom>
          <a:noFill/>
        </p:spPr>
        <p:txBody>
          <a:bodyPr wrap="none" rtlCol="0">
            <a:spAutoFit/>
          </a:bodyPr>
          <a:lstStyle/>
          <a:p>
            <a:r>
              <a:rPr lang="es-ES" b="1" dirty="0" smtClean="0"/>
              <a:t>PONENTE: Pablo Rodero García</a:t>
            </a:r>
            <a:endParaRPr lang="es-E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8313" y="260350"/>
            <a:ext cx="8229600" cy="1143000"/>
          </a:xfrm>
          <a:prstGeom prst="rect">
            <a:avLst/>
          </a:prstGeom>
          <a:noFill/>
          <a:ln w="25400">
            <a:solidFill>
              <a:srgbClr val="C00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SELECCIÓN DEL PACIENTE</a:t>
            </a:r>
          </a:p>
        </p:txBody>
      </p:sp>
      <p:sp>
        <p:nvSpPr>
          <p:cNvPr id="4" name="Rectangle 3"/>
          <p:cNvSpPr txBox="1">
            <a:spLocks noChangeArrowheads="1"/>
          </p:cNvSpPr>
          <p:nvPr/>
        </p:nvSpPr>
        <p:spPr>
          <a:xfrm>
            <a:off x="1285875" y="2428875"/>
            <a:ext cx="7200900" cy="372427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000" b="1" i="0" u="none" strike="noStrike" kern="1200" cap="none" spc="0" normalizeH="0" baseline="0" noProof="0" dirty="0" smtClean="0">
                <a:ln>
                  <a:noFill/>
                </a:ln>
                <a:solidFill>
                  <a:srgbClr val="FFFF00"/>
                </a:solidFill>
                <a:effectLst/>
                <a:uLnTx/>
                <a:uFillTx/>
                <a:latin typeface="+mn-lt"/>
                <a:ea typeface="+mn-ea"/>
                <a:cs typeface="+mn-cs"/>
              </a:rPr>
              <a:t>EXPECTATIVA DE VIDA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000" b="1" i="0" u="none" strike="noStrike" kern="1200" cap="none" spc="0" normalizeH="0" baseline="0" noProof="0" dirty="0" smtClean="0">
                <a:ln>
                  <a:noFill/>
                </a:ln>
                <a:solidFill>
                  <a:schemeClr val="tx1"/>
                </a:solidFill>
                <a:effectLst/>
                <a:uLnTx/>
                <a:uFillTx/>
                <a:latin typeface="+mn-lt"/>
                <a:ea typeface="+mn-ea"/>
                <a:cs typeface="+mn-cs"/>
              </a:rPr>
              <a:t>ANAMNESIS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000" b="1" i="0" u="none" strike="noStrike" kern="1200" cap="none" spc="0" normalizeH="0" baseline="0" noProof="0" dirty="0" smtClean="0">
                <a:ln>
                  <a:noFill/>
                </a:ln>
                <a:solidFill>
                  <a:srgbClr val="FFFF00"/>
                </a:solidFill>
                <a:effectLst/>
                <a:uLnTx/>
                <a:uFillTx/>
                <a:latin typeface="+mn-lt"/>
                <a:ea typeface="+mn-ea"/>
                <a:cs typeface="+mn-cs"/>
              </a:rPr>
              <a:t>IPSS Y IIEF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000" b="1" i="0" u="none" strike="noStrike" kern="1200" cap="none" spc="0" normalizeH="0" baseline="0" noProof="0" dirty="0" smtClean="0">
                <a:ln>
                  <a:noFill/>
                </a:ln>
                <a:solidFill>
                  <a:schemeClr val="tx1"/>
                </a:solidFill>
                <a:effectLst/>
                <a:uLnTx/>
                <a:uFillTx/>
                <a:latin typeface="+mn-lt"/>
                <a:ea typeface="+mn-ea"/>
                <a:cs typeface="+mn-cs"/>
              </a:rPr>
              <a:t>TACTO RECTAL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000" b="1" i="0" u="none" strike="noStrike" kern="1200" cap="none" spc="0" normalizeH="0" baseline="0" noProof="0" dirty="0" smtClean="0">
                <a:ln>
                  <a:noFill/>
                </a:ln>
                <a:solidFill>
                  <a:srgbClr val="FFFF00"/>
                </a:solidFill>
                <a:effectLst/>
                <a:uLnTx/>
                <a:uFillTx/>
                <a:latin typeface="+mn-lt"/>
                <a:ea typeface="+mn-ea"/>
                <a:cs typeface="+mn-cs"/>
              </a:rPr>
              <a:t>FLUJOMETRÍA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000" b="1" i="0" u="none" strike="noStrike" kern="1200" cap="none" spc="0" normalizeH="0" baseline="0" noProof="0" dirty="0" smtClean="0">
                <a:ln>
                  <a:noFill/>
                </a:ln>
                <a:effectLst/>
                <a:uLnTx/>
                <a:uFillTx/>
                <a:latin typeface="+mn-lt"/>
                <a:ea typeface="+mn-ea"/>
                <a:cs typeface="+mn-cs"/>
              </a:rPr>
              <a:t>ECOGRAFIA TRANSRECTAL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000" b="1" i="0" u="none" strike="noStrike" kern="1200" cap="none" spc="0" normalizeH="0" baseline="0" noProof="0" dirty="0" smtClean="0">
                <a:ln>
                  <a:noFill/>
                </a:ln>
                <a:solidFill>
                  <a:srgbClr val="FFFF00"/>
                </a:solidFill>
                <a:effectLst/>
                <a:uLnTx/>
                <a:uFillTx/>
                <a:latin typeface="+mn-lt"/>
                <a:ea typeface="+mn-ea"/>
                <a:cs typeface="+mn-cs"/>
              </a:rPr>
              <a:t>VALORACIÓN ANATOMÍA PATOLOGICA</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C:\Users\PAPA\Pictures\TRABAJO PABLO\TAC BRAQUITERAPIA\IMAG0150.jpg"/>
          <p:cNvPicPr>
            <a:picLocks noChangeAspect="1" noChangeArrowheads="1"/>
          </p:cNvPicPr>
          <p:nvPr/>
        </p:nvPicPr>
        <p:blipFill>
          <a:blip r:embed="rId2" cstate="print"/>
          <a:srcRect/>
          <a:stretch>
            <a:fillRect/>
          </a:stretch>
        </p:blipFill>
        <p:spPr bwMode="auto">
          <a:xfrm>
            <a:off x="7034213" y="2000250"/>
            <a:ext cx="1714500" cy="257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eedRapid-1"/>
          <p:cNvPicPr>
            <a:picLocks noChangeAspect="1" noChangeArrowheads="1"/>
          </p:cNvPicPr>
          <p:nvPr/>
        </p:nvPicPr>
        <p:blipFill>
          <a:blip r:embed="rId2" cstate="print"/>
          <a:srcRect/>
          <a:stretch>
            <a:fillRect/>
          </a:stretch>
        </p:blipFill>
        <p:spPr bwMode="auto">
          <a:xfrm>
            <a:off x="611560" y="764704"/>
            <a:ext cx="8064500" cy="3333750"/>
          </a:xfrm>
          <a:prstGeom prst="rect">
            <a:avLst/>
          </a:prstGeom>
          <a:noFill/>
          <a:ln w="9525">
            <a:noFill/>
            <a:miter lim="800000"/>
            <a:headEnd/>
            <a:tailEnd/>
          </a:ln>
        </p:spPr>
      </p:pic>
      <p:sp>
        <p:nvSpPr>
          <p:cNvPr id="4" name="3 Rectángulo"/>
          <p:cNvSpPr/>
          <p:nvPr/>
        </p:nvSpPr>
        <p:spPr>
          <a:xfrm>
            <a:off x="1331640" y="4509120"/>
            <a:ext cx="8100392" cy="1477328"/>
          </a:xfrm>
          <a:prstGeom prst="rect">
            <a:avLst/>
          </a:prstGeom>
        </p:spPr>
        <p:txBody>
          <a:bodyPr wrap="square">
            <a:spAutoFit/>
          </a:bodyPr>
          <a:lstStyle/>
          <a:p>
            <a:pPr>
              <a:tabLst>
                <a:tab pos="3411538" algn="l"/>
              </a:tabLst>
            </a:pPr>
            <a:r>
              <a:rPr lang="es-ES" b="1" dirty="0" smtClean="0">
                <a:solidFill>
                  <a:srgbClr val="FFFF00"/>
                </a:solidFill>
              </a:rPr>
              <a:t>Vida Media: 	59.43 </a:t>
            </a:r>
            <a:r>
              <a:rPr lang="es-ES" b="1" dirty="0" err="1" smtClean="0">
                <a:solidFill>
                  <a:srgbClr val="FFFF00"/>
                </a:solidFill>
              </a:rPr>
              <a:t>days</a:t>
            </a:r>
            <a:endParaRPr lang="es-ES" b="1" dirty="0" smtClean="0">
              <a:solidFill>
                <a:srgbClr val="FFFF00"/>
              </a:solidFill>
            </a:endParaRPr>
          </a:p>
          <a:p>
            <a:pPr>
              <a:tabLst>
                <a:tab pos="3411538" algn="l"/>
              </a:tabLst>
            </a:pPr>
            <a:r>
              <a:rPr lang="es-ES" b="1" dirty="0" smtClean="0">
                <a:solidFill>
                  <a:srgbClr val="FFFF00"/>
                </a:solidFill>
              </a:rPr>
              <a:t>Espectro emitido:	27.4 </a:t>
            </a:r>
            <a:r>
              <a:rPr lang="es-ES" b="1" dirty="0" err="1" smtClean="0">
                <a:solidFill>
                  <a:srgbClr val="FFFF00"/>
                </a:solidFill>
              </a:rPr>
              <a:t>keV</a:t>
            </a:r>
            <a:r>
              <a:rPr lang="es-ES" b="1" dirty="0" smtClean="0">
                <a:solidFill>
                  <a:srgbClr val="FFFF00"/>
                </a:solidFill>
              </a:rPr>
              <a:t> and 31.4 </a:t>
            </a:r>
            <a:r>
              <a:rPr lang="es-ES" b="1" dirty="0" err="1" smtClean="0">
                <a:solidFill>
                  <a:srgbClr val="FFFF00"/>
                </a:solidFill>
              </a:rPr>
              <a:t>keV</a:t>
            </a:r>
            <a:r>
              <a:rPr lang="es-ES" b="1" dirty="0" smtClean="0">
                <a:solidFill>
                  <a:srgbClr val="FFFF00"/>
                </a:solidFill>
              </a:rPr>
              <a:t> X-</a:t>
            </a:r>
            <a:r>
              <a:rPr lang="es-ES" b="1" dirty="0" err="1" smtClean="0">
                <a:solidFill>
                  <a:srgbClr val="FFFF00"/>
                </a:solidFill>
              </a:rPr>
              <a:t>rays</a:t>
            </a:r>
            <a:endParaRPr lang="es-ES" b="1" dirty="0" smtClean="0">
              <a:solidFill>
                <a:srgbClr val="FFFF00"/>
              </a:solidFill>
            </a:endParaRPr>
          </a:p>
          <a:p>
            <a:pPr>
              <a:tabLst>
                <a:tab pos="3411538" algn="l"/>
              </a:tabLst>
            </a:pPr>
            <a:r>
              <a:rPr lang="es-ES" b="1" dirty="0" smtClean="0">
                <a:solidFill>
                  <a:srgbClr val="FFFF00"/>
                </a:solidFill>
              </a:rPr>
              <a:t>	35.5 </a:t>
            </a:r>
            <a:r>
              <a:rPr lang="es-ES" b="1" dirty="0" err="1" smtClean="0">
                <a:solidFill>
                  <a:srgbClr val="FFFF00"/>
                </a:solidFill>
              </a:rPr>
              <a:t>keV</a:t>
            </a:r>
            <a:r>
              <a:rPr lang="es-ES" b="1" dirty="0" smtClean="0">
                <a:solidFill>
                  <a:srgbClr val="FFFF00"/>
                </a:solidFill>
              </a:rPr>
              <a:t> gamma </a:t>
            </a:r>
            <a:r>
              <a:rPr lang="es-ES" b="1" dirty="0" err="1" smtClean="0">
                <a:solidFill>
                  <a:srgbClr val="FFFF00"/>
                </a:solidFill>
              </a:rPr>
              <a:t>photon</a:t>
            </a:r>
            <a:endParaRPr lang="es-ES" b="1" dirty="0" smtClean="0">
              <a:solidFill>
                <a:srgbClr val="FFFF00"/>
              </a:solidFill>
            </a:endParaRPr>
          </a:p>
          <a:p>
            <a:pPr>
              <a:tabLst>
                <a:tab pos="3411538" algn="l"/>
              </a:tabLst>
            </a:pPr>
            <a:r>
              <a:rPr lang="es-ES" b="1" dirty="0" smtClean="0">
                <a:solidFill>
                  <a:srgbClr val="FFFF00"/>
                </a:solidFill>
              </a:rPr>
              <a:t>Energía media:	27.4 </a:t>
            </a:r>
            <a:r>
              <a:rPr lang="es-ES" b="1" dirty="0" err="1" smtClean="0">
                <a:solidFill>
                  <a:srgbClr val="FFFF00"/>
                </a:solidFill>
              </a:rPr>
              <a:t>keV</a:t>
            </a:r>
            <a:endParaRPr lang="es-ES" b="1" dirty="0" smtClean="0">
              <a:solidFill>
                <a:srgbClr val="FFFF00"/>
              </a:solidFill>
            </a:endParaRPr>
          </a:p>
          <a:p>
            <a:pPr>
              <a:tabLst>
                <a:tab pos="3411538" algn="l"/>
              </a:tabLst>
            </a:pPr>
            <a:r>
              <a:rPr lang="es-ES" b="1" dirty="0" smtClean="0">
                <a:solidFill>
                  <a:srgbClr val="FFFF00"/>
                </a:solidFill>
              </a:rPr>
              <a:t>Capa </a:t>
            </a:r>
            <a:r>
              <a:rPr lang="es-ES" b="1" dirty="0" err="1" smtClean="0">
                <a:solidFill>
                  <a:srgbClr val="FFFF00"/>
                </a:solidFill>
              </a:rPr>
              <a:t>hemirreductora</a:t>
            </a:r>
            <a:r>
              <a:rPr lang="es-ES" b="1" dirty="0" smtClean="0">
                <a:solidFill>
                  <a:srgbClr val="FFFF00"/>
                </a:solidFill>
              </a:rPr>
              <a:t> en plomo:	0.025 mm </a:t>
            </a:r>
            <a:endParaRPr lang="es-ES" b="1"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rgbClr val="C00000"/>
            </a:solidFill>
          </a:ln>
          <a:effectLst>
            <a:glow rad="228600">
              <a:schemeClr val="accent3">
                <a:satMod val="175000"/>
                <a:alpha val="40000"/>
              </a:schemeClr>
            </a:glow>
          </a:effectLst>
        </p:spPr>
        <p:txBody>
          <a:bodyPr/>
          <a:lstStyle/>
          <a:p>
            <a:r>
              <a:rPr lang="es-ES" b="1" dirty="0" smtClean="0">
                <a:solidFill>
                  <a:srgbClr val="FF0000"/>
                </a:solidFill>
              </a:rPr>
              <a:t>DOSIMETRIA-I125</a:t>
            </a:r>
            <a:endParaRPr lang="es-ES" b="1" dirty="0">
              <a:solidFill>
                <a:srgbClr val="FF0000"/>
              </a:solidFill>
            </a:endParaRPr>
          </a:p>
        </p:txBody>
      </p:sp>
      <p:sp>
        <p:nvSpPr>
          <p:cNvPr id="4" name="Text Box 5"/>
          <p:cNvSpPr txBox="1">
            <a:spLocks noChangeArrowheads="1"/>
          </p:cNvSpPr>
          <p:nvPr/>
        </p:nvSpPr>
        <p:spPr bwMode="auto">
          <a:xfrm>
            <a:off x="928662" y="3429000"/>
            <a:ext cx="3643338" cy="2446824"/>
          </a:xfrm>
          <a:prstGeom prst="rect">
            <a:avLst/>
          </a:prstGeom>
          <a:noFill/>
          <a:ln w="9525">
            <a:noFill/>
            <a:miter lim="800000"/>
            <a:headEnd/>
            <a:tailEnd/>
          </a:ln>
          <a:effectLst/>
        </p:spPr>
        <p:txBody>
          <a:bodyPr wrap="square">
            <a:spAutoFit/>
          </a:bodyPr>
          <a:lstStyle/>
          <a:p>
            <a:pPr>
              <a:spcBef>
                <a:spcPct val="50000"/>
              </a:spcBef>
            </a:pPr>
            <a:r>
              <a:rPr lang="en-US" b="1" dirty="0">
                <a:solidFill>
                  <a:srgbClr val="FF0000"/>
                </a:solidFill>
              </a:rPr>
              <a:t>PR0STATA</a:t>
            </a:r>
          </a:p>
          <a:p>
            <a:pPr>
              <a:spcBef>
                <a:spcPct val="50000"/>
              </a:spcBef>
            </a:pPr>
            <a:r>
              <a:rPr lang="en-US" b="1" dirty="0"/>
              <a:t>	V100 &gt;95%</a:t>
            </a:r>
          </a:p>
          <a:p>
            <a:pPr>
              <a:spcBef>
                <a:spcPct val="50000"/>
              </a:spcBef>
            </a:pPr>
            <a:r>
              <a:rPr lang="en-US" b="1" dirty="0"/>
              <a:t>	D90 &gt;100</a:t>
            </a:r>
            <a:r>
              <a:rPr lang="en-US" b="1" dirty="0" smtClean="0"/>
              <a:t>%</a:t>
            </a:r>
          </a:p>
          <a:p>
            <a:pPr>
              <a:spcBef>
                <a:spcPct val="50000"/>
              </a:spcBef>
            </a:pPr>
            <a:r>
              <a:rPr lang="en-US" b="1" dirty="0" smtClean="0"/>
              <a:t>           </a:t>
            </a:r>
            <a:r>
              <a:rPr lang="en-US" sz="1400" b="1" dirty="0" smtClean="0"/>
              <a:t>(D90&lt;130Gy + </a:t>
            </a:r>
            <a:r>
              <a:rPr lang="en-US" sz="1400" b="1" dirty="0" err="1" smtClean="0"/>
              <a:t>fracaso</a:t>
            </a:r>
            <a:r>
              <a:rPr lang="en-US" sz="1400" b="1" dirty="0" smtClean="0"/>
              <a:t>)</a:t>
            </a:r>
            <a:endParaRPr lang="en-US" sz="1400" b="1" dirty="0"/>
          </a:p>
          <a:p>
            <a:pPr>
              <a:spcBef>
                <a:spcPct val="50000"/>
              </a:spcBef>
            </a:pPr>
            <a:r>
              <a:rPr lang="en-US" b="1" dirty="0"/>
              <a:t>	V150  50-65%</a:t>
            </a:r>
          </a:p>
          <a:p>
            <a:pPr>
              <a:spcBef>
                <a:spcPct val="50000"/>
              </a:spcBef>
            </a:pPr>
            <a:r>
              <a:rPr lang="en-US" b="1" dirty="0"/>
              <a:t>	V200 10-25%</a:t>
            </a:r>
          </a:p>
        </p:txBody>
      </p:sp>
      <p:sp>
        <p:nvSpPr>
          <p:cNvPr id="5" name="Text Box 7"/>
          <p:cNvSpPr txBox="1">
            <a:spLocks noChangeArrowheads="1"/>
          </p:cNvSpPr>
          <p:nvPr/>
        </p:nvSpPr>
        <p:spPr bwMode="auto">
          <a:xfrm>
            <a:off x="4071934" y="4929198"/>
            <a:ext cx="4343400" cy="1192213"/>
          </a:xfrm>
          <a:prstGeom prst="rect">
            <a:avLst/>
          </a:prstGeom>
          <a:noFill/>
          <a:ln w="9525">
            <a:noFill/>
            <a:miter lim="800000"/>
            <a:headEnd/>
            <a:tailEnd/>
          </a:ln>
          <a:effectLst/>
        </p:spPr>
        <p:txBody>
          <a:bodyPr>
            <a:spAutoFit/>
          </a:bodyPr>
          <a:lstStyle/>
          <a:p>
            <a:pPr>
              <a:spcBef>
                <a:spcPct val="50000"/>
              </a:spcBef>
            </a:pPr>
            <a:r>
              <a:rPr lang="en-US" b="1" dirty="0">
                <a:solidFill>
                  <a:srgbClr val="FF0000"/>
                </a:solidFill>
              </a:rPr>
              <a:t>RECTO</a:t>
            </a:r>
          </a:p>
          <a:p>
            <a:pPr>
              <a:spcBef>
                <a:spcPct val="50000"/>
              </a:spcBef>
            </a:pPr>
            <a:r>
              <a:rPr lang="en-US" b="1" dirty="0"/>
              <a:t>	D100 ≤ 100% DP (145 </a:t>
            </a:r>
            <a:r>
              <a:rPr lang="en-US" b="1" dirty="0" err="1"/>
              <a:t>Gy</a:t>
            </a:r>
            <a:r>
              <a:rPr lang="en-US" b="1" dirty="0"/>
              <a:t>)</a:t>
            </a:r>
          </a:p>
          <a:p>
            <a:pPr>
              <a:spcBef>
                <a:spcPct val="50000"/>
              </a:spcBef>
            </a:pPr>
            <a:r>
              <a:rPr lang="en-US" b="1" dirty="0"/>
              <a:t>	No </a:t>
            </a:r>
            <a:r>
              <a:rPr lang="en-US" b="1" dirty="0" err="1"/>
              <a:t>punto</a:t>
            </a:r>
            <a:r>
              <a:rPr lang="en-US" b="1" dirty="0"/>
              <a:t> con D &gt;110% DP</a:t>
            </a:r>
          </a:p>
        </p:txBody>
      </p:sp>
      <p:sp>
        <p:nvSpPr>
          <p:cNvPr id="8" name="Text Box 10"/>
          <p:cNvSpPr txBox="1">
            <a:spLocks noChangeArrowheads="1"/>
          </p:cNvSpPr>
          <p:nvPr/>
        </p:nvSpPr>
        <p:spPr bwMode="auto">
          <a:xfrm>
            <a:off x="4071934" y="3214686"/>
            <a:ext cx="4419600" cy="1615827"/>
          </a:xfrm>
          <a:prstGeom prst="rect">
            <a:avLst/>
          </a:prstGeom>
          <a:noFill/>
          <a:ln w="9525">
            <a:noFill/>
            <a:miter lim="800000"/>
            <a:headEnd/>
            <a:tailEnd/>
          </a:ln>
          <a:effectLst/>
        </p:spPr>
        <p:txBody>
          <a:bodyPr>
            <a:spAutoFit/>
          </a:bodyPr>
          <a:lstStyle/>
          <a:p>
            <a:pPr>
              <a:spcBef>
                <a:spcPct val="50000"/>
              </a:spcBef>
            </a:pPr>
            <a:r>
              <a:rPr lang="en-US" b="1" dirty="0">
                <a:solidFill>
                  <a:srgbClr val="FF0000"/>
                </a:solidFill>
              </a:rPr>
              <a:t>URETRA</a:t>
            </a:r>
          </a:p>
          <a:p>
            <a:pPr>
              <a:spcBef>
                <a:spcPct val="50000"/>
              </a:spcBef>
            </a:pPr>
            <a:r>
              <a:rPr lang="en-US" b="1" dirty="0"/>
              <a:t>	D100 </a:t>
            </a:r>
            <a:r>
              <a:rPr lang="en-US" b="1" dirty="0">
                <a:cs typeface="Arial" charset="0"/>
              </a:rPr>
              <a:t>≤ 120% DP (174 </a:t>
            </a:r>
            <a:r>
              <a:rPr lang="en-US" b="1" dirty="0" err="1">
                <a:cs typeface="Arial" charset="0"/>
              </a:rPr>
              <a:t>Gy</a:t>
            </a:r>
            <a:r>
              <a:rPr lang="en-US" b="1" dirty="0">
                <a:cs typeface="Arial" charset="0"/>
              </a:rPr>
              <a:t>)</a:t>
            </a:r>
          </a:p>
          <a:p>
            <a:pPr>
              <a:spcBef>
                <a:spcPct val="50000"/>
              </a:spcBef>
            </a:pPr>
            <a:r>
              <a:rPr lang="en-US" b="1" dirty="0"/>
              <a:t>	No </a:t>
            </a:r>
            <a:r>
              <a:rPr lang="en-US" b="1" dirty="0" err="1"/>
              <a:t>punto</a:t>
            </a:r>
            <a:r>
              <a:rPr lang="en-US" b="1" dirty="0"/>
              <a:t> con D &gt;150 % </a:t>
            </a:r>
            <a:r>
              <a:rPr lang="en-US" b="1" dirty="0" smtClean="0"/>
              <a:t>DP</a:t>
            </a:r>
          </a:p>
          <a:p>
            <a:pPr>
              <a:spcBef>
                <a:spcPct val="50000"/>
              </a:spcBef>
            </a:pPr>
            <a:r>
              <a:rPr lang="en-US" b="1" dirty="0" smtClean="0"/>
              <a:t>           (En </a:t>
            </a:r>
            <a:r>
              <a:rPr lang="en-US" b="1" dirty="0" err="1" smtClean="0"/>
              <a:t>combinado</a:t>
            </a:r>
            <a:r>
              <a:rPr lang="en-US" b="1" dirty="0" smtClean="0"/>
              <a:t> no </a:t>
            </a:r>
            <a:r>
              <a:rPr lang="en-US" b="1" dirty="0" err="1" smtClean="0"/>
              <a:t>punto</a:t>
            </a:r>
            <a:r>
              <a:rPr lang="en-US" b="1" dirty="0" smtClean="0"/>
              <a:t>&gt;135%)</a:t>
            </a:r>
            <a:endParaRPr lang="en-US" b="1" dirty="0"/>
          </a:p>
        </p:txBody>
      </p:sp>
      <p:sp>
        <p:nvSpPr>
          <p:cNvPr id="10" name="9 CuadroTexto"/>
          <p:cNvSpPr txBox="1"/>
          <p:nvPr/>
        </p:nvSpPr>
        <p:spPr>
          <a:xfrm>
            <a:off x="1071538" y="1785926"/>
            <a:ext cx="7653185" cy="1200329"/>
          </a:xfrm>
          <a:prstGeom prst="rect">
            <a:avLst/>
          </a:prstGeom>
          <a:noFill/>
        </p:spPr>
        <p:txBody>
          <a:bodyPr wrap="none" rtlCol="0">
            <a:spAutoFit/>
          </a:bodyPr>
          <a:lstStyle/>
          <a:p>
            <a:r>
              <a:rPr lang="es-ES" b="1" dirty="0" smtClean="0">
                <a:solidFill>
                  <a:schemeClr val="bg1">
                    <a:lumMod val="95000"/>
                    <a:lumOff val="5000"/>
                  </a:schemeClr>
                </a:solidFill>
              </a:rPr>
              <a:t>DOSIS TERAPEUTICA</a:t>
            </a:r>
            <a:r>
              <a:rPr lang="es-ES" b="1" dirty="0" smtClean="0"/>
              <a:t>:</a:t>
            </a:r>
          </a:p>
          <a:p>
            <a:endParaRPr lang="es-ES" b="1" dirty="0" smtClean="0"/>
          </a:p>
          <a:p>
            <a:r>
              <a:rPr lang="es-ES" b="1" dirty="0" smtClean="0"/>
              <a:t>	- </a:t>
            </a:r>
            <a:r>
              <a:rPr lang="es-ES" b="1" dirty="0" err="1" smtClean="0"/>
              <a:t>Monoterapia</a:t>
            </a:r>
            <a:r>
              <a:rPr lang="es-ES" b="1" dirty="0" smtClean="0"/>
              <a:t>: 145-160 Gy</a:t>
            </a:r>
          </a:p>
          <a:p>
            <a:r>
              <a:rPr lang="es-ES" b="1" dirty="0" smtClean="0"/>
              <a:t>	- Combinado: 45-50 Gy de externa + 100-110 Gy braquiterapia</a:t>
            </a:r>
            <a:endParaRPr lang="es-E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rgbClr val="C00000"/>
            </a:solidFill>
          </a:ln>
          <a:effectLst>
            <a:glow rad="228600">
              <a:schemeClr val="accent3">
                <a:satMod val="175000"/>
                <a:alpha val="40000"/>
              </a:schemeClr>
            </a:glow>
          </a:effectLst>
        </p:spPr>
        <p:txBody>
          <a:bodyPr/>
          <a:lstStyle/>
          <a:p>
            <a:r>
              <a:rPr lang="es-ES" b="1" dirty="0" smtClean="0">
                <a:solidFill>
                  <a:srgbClr val="FF0000"/>
                </a:solidFill>
              </a:rPr>
              <a:t>FORMAS DE EJECUCIÓN</a:t>
            </a:r>
            <a:endParaRPr lang="es-ES" b="1" dirty="0">
              <a:solidFill>
                <a:srgbClr val="FF0000"/>
              </a:solidFill>
            </a:endParaRPr>
          </a:p>
        </p:txBody>
      </p:sp>
      <p:sp>
        <p:nvSpPr>
          <p:cNvPr id="3" name="2 CuadroTexto"/>
          <p:cNvSpPr txBox="1"/>
          <p:nvPr/>
        </p:nvSpPr>
        <p:spPr>
          <a:xfrm>
            <a:off x="1979712" y="1988840"/>
            <a:ext cx="3571555" cy="646331"/>
          </a:xfrm>
          <a:prstGeom prst="rect">
            <a:avLst/>
          </a:prstGeom>
          <a:noFill/>
        </p:spPr>
        <p:txBody>
          <a:bodyPr wrap="none" rtlCol="0">
            <a:spAutoFit/>
          </a:bodyPr>
          <a:lstStyle/>
          <a:p>
            <a:r>
              <a:rPr lang="es-ES" b="1" dirty="0" smtClean="0">
                <a:solidFill>
                  <a:schemeClr val="bg1">
                    <a:lumMod val="95000"/>
                    <a:lumOff val="5000"/>
                  </a:schemeClr>
                </a:solidFill>
              </a:rPr>
              <a:t>PREPLANING VERSUS TIEMPO REAL</a:t>
            </a:r>
          </a:p>
          <a:p>
            <a:r>
              <a:rPr lang="es-ES" b="1" dirty="0" smtClean="0">
                <a:solidFill>
                  <a:schemeClr val="bg1">
                    <a:lumMod val="95000"/>
                    <a:lumOff val="5000"/>
                  </a:schemeClr>
                </a:solidFill>
              </a:rPr>
              <a:t>PLANIFICACION INVERSA</a:t>
            </a:r>
            <a:endParaRPr lang="es-ES" b="1" dirty="0">
              <a:solidFill>
                <a:schemeClr val="bg1">
                  <a:lumMod val="95000"/>
                  <a:lumOff val="5000"/>
                </a:schemeClr>
              </a:solidFill>
            </a:endParaRPr>
          </a:p>
        </p:txBody>
      </p:sp>
      <p:sp>
        <p:nvSpPr>
          <p:cNvPr id="4" name="3 CuadroTexto"/>
          <p:cNvSpPr txBox="1"/>
          <p:nvPr/>
        </p:nvSpPr>
        <p:spPr>
          <a:xfrm>
            <a:off x="1979712" y="2852936"/>
            <a:ext cx="2027158" cy="923330"/>
          </a:xfrm>
          <a:prstGeom prst="rect">
            <a:avLst/>
          </a:prstGeom>
          <a:noFill/>
        </p:spPr>
        <p:txBody>
          <a:bodyPr wrap="none" rtlCol="0">
            <a:spAutoFit/>
          </a:bodyPr>
          <a:lstStyle/>
          <a:p>
            <a:r>
              <a:rPr lang="es-ES" b="1" dirty="0" smtClean="0"/>
              <a:t>Agujas precargadas</a:t>
            </a:r>
          </a:p>
          <a:p>
            <a:r>
              <a:rPr lang="es-ES" b="1" dirty="0" smtClean="0"/>
              <a:t>Aplicador </a:t>
            </a:r>
            <a:r>
              <a:rPr lang="es-ES" b="1" dirty="0" err="1" smtClean="0"/>
              <a:t>Mick</a:t>
            </a:r>
            <a:endParaRPr lang="es-ES" b="1" dirty="0" smtClean="0"/>
          </a:p>
          <a:p>
            <a:r>
              <a:rPr lang="es-ES" b="1" dirty="0" err="1" smtClean="0"/>
              <a:t>SeedSelectron</a:t>
            </a:r>
            <a:endParaRPr lang="es-ES" b="1" dirty="0"/>
          </a:p>
        </p:txBody>
      </p:sp>
      <p:sp>
        <p:nvSpPr>
          <p:cNvPr id="5" name="4 CuadroTexto"/>
          <p:cNvSpPr txBox="1"/>
          <p:nvPr/>
        </p:nvSpPr>
        <p:spPr>
          <a:xfrm>
            <a:off x="2051720" y="4005064"/>
            <a:ext cx="1808508" cy="923330"/>
          </a:xfrm>
          <a:prstGeom prst="rect">
            <a:avLst/>
          </a:prstGeom>
          <a:noFill/>
        </p:spPr>
        <p:txBody>
          <a:bodyPr wrap="none" rtlCol="0">
            <a:spAutoFit/>
          </a:bodyPr>
          <a:lstStyle/>
          <a:p>
            <a:r>
              <a:rPr lang="es-ES" b="1" dirty="0" smtClean="0">
                <a:solidFill>
                  <a:schemeClr val="bg1">
                    <a:lumMod val="95000"/>
                    <a:lumOff val="5000"/>
                  </a:schemeClr>
                </a:solidFill>
              </a:rPr>
              <a:t>Semillas:</a:t>
            </a:r>
          </a:p>
          <a:p>
            <a:r>
              <a:rPr lang="es-ES" b="1" dirty="0" smtClean="0">
                <a:solidFill>
                  <a:schemeClr val="bg1">
                    <a:lumMod val="95000"/>
                    <a:lumOff val="5000"/>
                  </a:schemeClr>
                </a:solidFill>
              </a:rPr>
              <a:t>	Sueltas</a:t>
            </a:r>
          </a:p>
          <a:p>
            <a:r>
              <a:rPr lang="es-ES" b="1" dirty="0" smtClean="0">
                <a:solidFill>
                  <a:schemeClr val="bg1">
                    <a:lumMod val="95000"/>
                    <a:lumOff val="5000"/>
                  </a:schemeClr>
                </a:solidFill>
              </a:rPr>
              <a:t>	Hiladas</a:t>
            </a:r>
            <a:endParaRPr lang="es-ES" b="1" dirty="0">
              <a:solidFill>
                <a:schemeClr val="bg1">
                  <a:lumMod val="95000"/>
                  <a:lumOff val="5000"/>
                </a:schemeClr>
              </a:solidFill>
            </a:endParaRPr>
          </a:p>
        </p:txBody>
      </p:sp>
      <p:sp>
        <p:nvSpPr>
          <p:cNvPr id="6" name="5 CuadroTexto"/>
          <p:cNvSpPr txBox="1"/>
          <p:nvPr/>
        </p:nvSpPr>
        <p:spPr>
          <a:xfrm>
            <a:off x="2071670" y="5072074"/>
            <a:ext cx="2318712" cy="923330"/>
          </a:xfrm>
          <a:prstGeom prst="rect">
            <a:avLst/>
          </a:prstGeom>
          <a:noFill/>
        </p:spPr>
        <p:txBody>
          <a:bodyPr wrap="none" rtlCol="0">
            <a:spAutoFit/>
          </a:bodyPr>
          <a:lstStyle/>
          <a:p>
            <a:r>
              <a:rPr lang="es-ES" b="1" dirty="0" smtClean="0"/>
              <a:t>Guiada por imagen:</a:t>
            </a:r>
          </a:p>
          <a:p>
            <a:r>
              <a:rPr lang="es-ES" b="1" dirty="0" smtClean="0"/>
              <a:t>	USTR</a:t>
            </a:r>
          </a:p>
          <a:p>
            <a:r>
              <a:rPr lang="es-ES" b="1" dirty="0" smtClean="0"/>
              <a:t>	Radioscopia.</a:t>
            </a:r>
            <a:endParaRPr lang="es-ES" b="1" dirty="0"/>
          </a:p>
        </p:txBody>
      </p:sp>
      <p:pic>
        <p:nvPicPr>
          <p:cNvPr id="7169" name="Picture 1" descr="G:\Imagenes braqui últimas\IMAG0216.jpg"/>
          <p:cNvPicPr>
            <a:picLocks noChangeAspect="1" noChangeArrowheads="1"/>
          </p:cNvPicPr>
          <p:nvPr/>
        </p:nvPicPr>
        <p:blipFill>
          <a:blip r:embed="rId2" cstate="print"/>
          <a:srcRect/>
          <a:stretch>
            <a:fillRect/>
          </a:stretch>
        </p:blipFill>
        <p:spPr bwMode="auto">
          <a:xfrm>
            <a:off x="5940152" y="2492896"/>
            <a:ext cx="2622037" cy="39330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169"/>
                                        </p:tgtEl>
                                        <p:attrNameLst>
                                          <p:attrName>style.visibility</p:attrName>
                                        </p:attrNameLst>
                                      </p:cBhvr>
                                      <p:to>
                                        <p:strVal val="visible"/>
                                      </p:to>
                                    </p:set>
                                    <p:animEffect transition="in" filter="blinds(horizontal)">
                                      <p:cBhvr>
                                        <p:cTn id="23"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a:noFill/>
          <a:ln w="25400">
            <a:solidFill>
              <a:srgbClr val="C00000"/>
            </a:solidFill>
          </a:ln>
          <a:effectLst>
            <a:glow rad="228600">
              <a:schemeClr val="accent3">
                <a:satMod val="175000"/>
                <a:alpha val="40000"/>
              </a:schemeClr>
            </a:glo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rgbClr val="FF0000"/>
                </a:solidFill>
                <a:effectLst/>
                <a:uLnTx/>
                <a:uFillTx/>
                <a:latin typeface="+mj-lt"/>
                <a:ea typeface="+mj-ea"/>
                <a:cs typeface="+mj-cs"/>
              </a:rPr>
              <a:t>INTERVENCIÓN (Serie </a:t>
            </a:r>
            <a:r>
              <a:rPr kumimoji="0" lang="es-ES" sz="3200" b="1" i="0" u="none" strike="noStrike" kern="1200" cap="none" spc="0" normalizeH="0" baseline="0" noProof="0" dirty="0" err="1" smtClean="0">
                <a:ln>
                  <a:noFill/>
                </a:ln>
                <a:solidFill>
                  <a:srgbClr val="FF0000"/>
                </a:solidFill>
                <a:effectLst/>
                <a:uLnTx/>
                <a:uFillTx/>
                <a:latin typeface="+mj-lt"/>
                <a:ea typeface="+mj-ea"/>
                <a:cs typeface="+mj-cs"/>
              </a:rPr>
              <a:t>Croasa</a:t>
            </a:r>
            <a:r>
              <a:rPr kumimoji="0" lang="es-ES" sz="3200" b="1" i="0" u="none" strike="noStrike" kern="1200" cap="none" spc="0" normalizeH="0" baseline="0" noProof="0" dirty="0" smtClean="0">
                <a:ln>
                  <a:noFill/>
                </a:ln>
                <a:solidFill>
                  <a:srgbClr val="FF0000"/>
                </a:solidFill>
                <a:effectLst/>
                <a:uLnTx/>
                <a:uFillTx/>
                <a:latin typeface="+mj-lt"/>
                <a:ea typeface="+mj-ea"/>
                <a:cs typeface="+mj-cs"/>
              </a:rPr>
              <a:t>)</a:t>
            </a:r>
          </a:p>
        </p:txBody>
      </p:sp>
      <p:sp>
        <p:nvSpPr>
          <p:cNvPr id="4" name="Rectangle 3"/>
          <p:cNvSpPr txBox="1">
            <a:spLocks noChangeArrowheads="1"/>
          </p:cNvSpPr>
          <p:nvPr/>
        </p:nvSpPr>
        <p:spPr>
          <a:xfrm>
            <a:off x="684213" y="1844675"/>
            <a:ext cx="8229600" cy="4525963"/>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sz="2400" b="1" i="0" u="none" strike="noStrike" kern="1200" cap="none" spc="0" normalizeH="0" baseline="0" noProof="0" dirty="0" smtClean="0">
                <a:ln>
                  <a:noFill/>
                </a:ln>
                <a:solidFill>
                  <a:schemeClr val="bg1">
                    <a:lumMod val="95000"/>
                    <a:lumOff val="5000"/>
                  </a:schemeClr>
                </a:solidFill>
                <a:effectLst/>
                <a:uLnTx/>
                <a:uFillTx/>
                <a:latin typeface="+mn-lt"/>
                <a:ea typeface="+mn-ea"/>
                <a:cs typeface="+mn-cs"/>
              </a:rPr>
              <a:t>TIEMPO MEDIO: 2 HORAS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s-ES" sz="2400" b="1" i="0" u="none" strike="noStrike" kern="1200" cap="none" spc="0" normalizeH="0" baseline="0" noProof="0" dirty="0" smtClean="0">
              <a:ln>
                <a:noFill/>
              </a:ln>
              <a:solidFill>
                <a:schemeClr val="bg1">
                  <a:lumMod val="95000"/>
                  <a:lumOff val="5000"/>
                </a:schemeClr>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sz="2400" b="1" i="0" u="none" strike="noStrike" kern="1200" cap="none" spc="0" normalizeH="0" baseline="0" noProof="0" dirty="0" smtClean="0">
                <a:ln>
                  <a:noFill/>
                </a:ln>
                <a:solidFill>
                  <a:schemeClr val="bg1">
                    <a:lumMod val="95000"/>
                    <a:lumOff val="5000"/>
                  </a:schemeClr>
                </a:solidFill>
                <a:effectLst/>
                <a:uLnTx/>
                <a:uFillTx/>
                <a:latin typeface="+mn-lt"/>
                <a:ea typeface="+mn-ea"/>
                <a:cs typeface="+mn-cs"/>
              </a:rPr>
              <a:t>TIEMPO DE HOSPITALIZACIÓN: 18 HORAS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s-ES" sz="2400" b="1" i="0" u="none" strike="noStrike" kern="1200" cap="none" spc="0" normalizeH="0" baseline="0" noProof="0" dirty="0" smtClean="0">
              <a:ln>
                <a:noFill/>
              </a:ln>
              <a:solidFill>
                <a:schemeClr val="bg1">
                  <a:lumMod val="95000"/>
                  <a:lumOff val="5000"/>
                </a:schemeClr>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sz="2400" b="1" i="0" u="none" strike="noStrike" kern="1200" cap="none" spc="0" normalizeH="0" baseline="0" noProof="0" dirty="0" smtClean="0">
                <a:ln>
                  <a:noFill/>
                </a:ln>
                <a:solidFill>
                  <a:schemeClr val="bg1">
                    <a:lumMod val="95000"/>
                    <a:lumOff val="5000"/>
                  </a:schemeClr>
                </a:solidFill>
                <a:effectLst/>
                <a:uLnTx/>
                <a:uFillTx/>
                <a:latin typeface="+mn-lt"/>
                <a:ea typeface="+mn-ea"/>
                <a:cs typeface="+mn-cs"/>
              </a:rPr>
              <a:t>TODOS ALTA SIN SONDA</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s-ES" sz="2400" b="1" i="0" u="none" strike="noStrike" kern="1200" cap="none" spc="0" normalizeH="0" baseline="0" noProof="0" dirty="0" smtClean="0">
              <a:ln>
                <a:noFill/>
              </a:ln>
              <a:solidFill>
                <a:schemeClr val="bg1">
                  <a:lumMod val="95000"/>
                  <a:lumOff val="5000"/>
                </a:schemeClr>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sz="2400" b="1" i="0" u="none" strike="noStrike" kern="1200" cap="none" spc="0" normalizeH="0" baseline="0" noProof="0" dirty="0" smtClean="0">
                <a:ln>
                  <a:noFill/>
                </a:ln>
                <a:solidFill>
                  <a:schemeClr val="bg1">
                    <a:lumMod val="95000"/>
                    <a:lumOff val="5000"/>
                  </a:schemeClr>
                </a:solidFill>
                <a:effectLst/>
                <a:uLnTx/>
                <a:uFillTx/>
                <a:latin typeface="+mn-lt"/>
                <a:ea typeface="+mn-ea"/>
                <a:cs typeface="+mn-cs"/>
              </a:rPr>
              <a:t>INCIDENCIAS PERIIMPLANTE</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sz="1600" b="1" i="0" u="none" strike="noStrike" kern="1200" cap="none" spc="0" normalizeH="0" baseline="0" noProof="0" dirty="0" smtClean="0">
                <a:ln>
                  <a:noFill/>
                </a:ln>
                <a:effectLst/>
                <a:uLnTx/>
                <a:uFillTx/>
                <a:latin typeface="+mn-lt"/>
                <a:ea typeface="+mn-ea"/>
                <a:cs typeface="+mn-cs"/>
              </a:rPr>
              <a:t>Una hematuria que precisó reingreso.</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sz="1600" b="1" i="0" u="none" strike="noStrike" kern="1200" cap="none" spc="0" normalizeH="0" baseline="0" noProof="0" dirty="0" smtClean="0">
                <a:ln>
                  <a:noFill/>
                </a:ln>
                <a:effectLst/>
                <a:uLnTx/>
                <a:uFillTx/>
                <a:latin typeface="+mn-lt"/>
                <a:ea typeface="+mn-ea"/>
                <a:cs typeface="+mn-cs"/>
              </a:rPr>
              <a:t>Una neumonía que se ingresó a los dos días del alta en otro centro.</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lang="es-ES" sz="1600" b="1" noProof="0" dirty="0" smtClean="0"/>
              <a:t>7</a:t>
            </a:r>
            <a:r>
              <a:rPr kumimoji="0" lang="es-ES" sz="1600" b="1" i="0" u="none" strike="noStrike" kern="1200" cap="none" spc="0" normalizeH="0" baseline="0" noProof="0" smtClean="0">
                <a:ln>
                  <a:noFill/>
                </a:ln>
                <a:effectLst/>
                <a:uLnTx/>
                <a:uFillTx/>
                <a:latin typeface="+mn-lt"/>
                <a:ea typeface="+mn-ea"/>
                <a:cs typeface="+mn-cs"/>
              </a:rPr>
              <a:t> </a:t>
            </a:r>
            <a:r>
              <a:rPr kumimoji="0" lang="es-ES" sz="1600" b="1" i="0" u="none" strike="noStrike" kern="1200" cap="none" spc="0" normalizeH="0" baseline="0" noProof="0" dirty="0" smtClean="0">
                <a:ln>
                  <a:noFill/>
                </a:ln>
                <a:effectLst/>
                <a:uLnTx/>
                <a:uFillTx/>
                <a:latin typeface="+mn-lt"/>
                <a:ea typeface="+mn-ea"/>
                <a:cs typeface="+mn-cs"/>
              </a:rPr>
              <a:t>RAO </a:t>
            </a:r>
            <a:r>
              <a:rPr kumimoji="0" lang="es-ES" sz="1600" b="1" i="0" u="none" strike="noStrike" kern="1200" cap="none" spc="0" normalizeH="0" baseline="0" noProof="0" dirty="0" err="1" smtClean="0">
                <a:ln>
                  <a:noFill/>
                </a:ln>
                <a:effectLst/>
                <a:uLnTx/>
                <a:uFillTx/>
                <a:latin typeface="+mn-lt"/>
                <a:ea typeface="+mn-ea"/>
                <a:cs typeface="+mn-cs"/>
              </a:rPr>
              <a:t>postimplante</a:t>
            </a:r>
            <a:r>
              <a:rPr kumimoji="0" lang="es-ES" sz="1600" b="1" i="0" u="none" strike="noStrike" kern="1200" cap="none" spc="0" normalizeH="0" baseline="0" noProof="0" dirty="0" smtClean="0">
                <a:ln>
                  <a:noFill/>
                </a:ln>
                <a:effectLst/>
                <a:uLnTx/>
                <a:uFillTx/>
                <a:latin typeface="+mn-lt"/>
                <a:ea typeface="+mn-ea"/>
                <a:cs typeface="+mn-cs"/>
              </a:rPr>
              <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s-ES" sz="2400" b="1" i="0" u="none" strike="noStrike" kern="1200" cap="none" spc="0" normalizeH="0" baseline="0" noProof="0" dirty="0" smtClean="0">
              <a:ln>
                <a:noFill/>
              </a:ln>
              <a:solidFill>
                <a:srgbClr val="0000C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rgbClr val="C00000"/>
            </a:solidFill>
          </a:ln>
          <a:effectLst>
            <a:glow rad="228600">
              <a:schemeClr val="accent3">
                <a:satMod val="175000"/>
                <a:alpha val="40000"/>
              </a:schemeClr>
            </a:glow>
          </a:effectLst>
        </p:spPr>
        <p:txBody>
          <a:bodyPr/>
          <a:lstStyle/>
          <a:p>
            <a:r>
              <a:rPr lang="es-ES" b="1" dirty="0" smtClean="0">
                <a:solidFill>
                  <a:srgbClr val="FF0000"/>
                </a:solidFill>
              </a:rPr>
              <a:t>SEGUIMIENTO</a:t>
            </a:r>
            <a:endParaRPr lang="es-ES" b="1" dirty="0">
              <a:solidFill>
                <a:srgbClr val="FF0000"/>
              </a:solidFill>
            </a:endParaRPr>
          </a:p>
        </p:txBody>
      </p:sp>
      <p:sp>
        <p:nvSpPr>
          <p:cNvPr id="3" name="Text Box 1028"/>
          <p:cNvSpPr txBox="1">
            <a:spLocks noChangeArrowheads="1"/>
          </p:cNvSpPr>
          <p:nvPr/>
        </p:nvSpPr>
        <p:spPr bwMode="auto">
          <a:xfrm>
            <a:off x="714348" y="3071810"/>
            <a:ext cx="7391400" cy="1446550"/>
          </a:xfrm>
          <a:prstGeom prst="rect">
            <a:avLst/>
          </a:prstGeom>
          <a:noFill/>
          <a:ln w="9525">
            <a:noFill/>
            <a:miter lim="800000"/>
            <a:headEnd/>
            <a:tailEnd/>
          </a:ln>
          <a:effectLst/>
        </p:spPr>
        <p:txBody>
          <a:bodyPr>
            <a:spAutoFit/>
          </a:bodyPr>
          <a:lstStyle/>
          <a:p>
            <a:pPr algn="just">
              <a:lnSpc>
                <a:spcPct val="150000"/>
              </a:lnSpc>
            </a:pPr>
            <a:endParaRPr lang="es-ES_tradnl" sz="1600" b="1" dirty="0" smtClean="0">
              <a:solidFill>
                <a:srgbClr val="002060"/>
              </a:solidFill>
              <a:latin typeface="Arial" charset="0"/>
            </a:endParaRPr>
          </a:p>
          <a:p>
            <a:pPr algn="just"/>
            <a:r>
              <a:rPr lang="es-ES_tradnl" sz="1600" b="1" dirty="0" smtClean="0">
                <a:solidFill>
                  <a:srgbClr val="002060"/>
                </a:solidFill>
                <a:latin typeface="Arial" charset="0"/>
              </a:rPr>
              <a:t>	</a:t>
            </a:r>
            <a:r>
              <a:rPr lang="es-ES_tradnl" sz="1600" b="1" dirty="0" smtClean="0">
                <a:solidFill>
                  <a:srgbClr val="FFFF00"/>
                </a:solidFill>
                <a:latin typeface="Arial" charset="0"/>
              </a:rPr>
              <a:t>La </a:t>
            </a:r>
            <a:r>
              <a:rPr lang="es-ES_tradnl" sz="1600" b="1" dirty="0">
                <a:solidFill>
                  <a:srgbClr val="FFFF00"/>
                </a:solidFill>
                <a:latin typeface="Arial" charset="0"/>
              </a:rPr>
              <a:t>ausencia de elevación de PSA es un indicador favorable de buen tratamiento, pero puede cambiar en el seguimiento. En otras palabras, sólo el fallo puede ser medido en la actualidad, no tenemos métodos disponibles para medir la curación.</a:t>
            </a:r>
          </a:p>
        </p:txBody>
      </p:sp>
      <p:sp>
        <p:nvSpPr>
          <p:cNvPr id="4" name="Text Box 1029"/>
          <p:cNvSpPr txBox="1">
            <a:spLocks noChangeArrowheads="1"/>
          </p:cNvSpPr>
          <p:nvPr/>
        </p:nvSpPr>
        <p:spPr bwMode="auto">
          <a:xfrm>
            <a:off x="4643438" y="4786322"/>
            <a:ext cx="3254417" cy="307777"/>
          </a:xfrm>
          <a:prstGeom prst="rect">
            <a:avLst/>
          </a:prstGeom>
          <a:noFill/>
          <a:ln w="9525">
            <a:noFill/>
            <a:miter lim="800000"/>
            <a:headEnd/>
            <a:tailEnd/>
          </a:ln>
          <a:effectLst/>
        </p:spPr>
        <p:txBody>
          <a:bodyPr wrap="none">
            <a:spAutoFit/>
          </a:bodyPr>
          <a:lstStyle/>
          <a:p>
            <a:r>
              <a:rPr lang="es-ES_tradnl" sz="1400" b="1" i="1" dirty="0" err="1">
                <a:latin typeface="Arial" charset="0"/>
              </a:rPr>
              <a:t>Zagras</a:t>
            </a:r>
            <a:r>
              <a:rPr lang="es-ES_tradnl" sz="1400" b="1" i="1" dirty="0">
                <a:latin typeface="Arial" charset="0"/>
              </a:rPr>
              <a:t>. I J </a:t>
            </a:r>
            <a:r>
              <a:rPr lang="es-ES_tradnl" sz="1400" b="1" i="1" dirty="0" err="1">
                <a:latin typeface="Arial" charset="0"/>
              </a:rPr>
              <a:t>Radiation</a:t>
            </a:r>
            <a:r>
              <a:rPr lang="es-ES_tradnl" sz="1400" b="1" i="1" dirty="0">
                <a:latin typeface="Arial" charset="0"/>
              </a:rPr>
              <a:t> </a:t>
            </a:r>
            <a:r>
              <a:rPr lang="es-ES_tradnl" sz="1400" b="1" i="1" dirty="0" err="1">
                <a:latin typeface="Arial" charset="0"/>
              </a:rPr>
              <a:t>Oncology</a:t>
            </a:r>
            <a:r>
              <a:rPr lang="es-ES_tradnl" sz="1400" b="1" i="1" dirty="0">
                <a:latin typeface="Arial" charset="0"/>
              </a:rPr>
              <a:t> 1997</a:t>
            </a:r>
            <a:endParaRPr lang="es-ES_tradnl" sz="1400" b="1" dirty="0">
              <a:latin typeface="Arial" charset="0"/>
            </a:endParaRPr>
          </a:p>
        </p:txBody>
      </p:sp>
      <p:sp>
        <p:nvSpPr>
          <p:cNvPr id="5" name="4 Rectángulo"/>
          <p:cNvSpPr/>
          <p:nvPr/>
        </p:nvSpPr>
        <p:spPr>
          <a:xfrm>
            <a:off x="785786" y="2071678"/>
            <a:ext cx="7572428" cy="830997"/>
          </a:xfrm>
          <a:prstGeom prst="rect">
            <a:avLst/>
          </a:prstGeom>
        </p:spPr>
        <p:txBody>
          <a:bodyPr wrap="square">
            <a:spAutoFit/>
          </a:bodyPr>
          <a:lstStyle/>
          <a:p>
            <a:r>
              <a:rPr lang="es-ES" sz="1600" b="1" dirty="0" smtClean="0">
                <a:solidFill>
                  <a:schemeClr val="bg1">
                    <a:lumMod val="95000"/>
                    <a:lumOff val="5000"/>
                  </a:schemeClr>
                </a:solidFill>
                <a:latin typeface="Arial" pitchFamily="34" charset="0"/>
                <a:cs typeface="Arial" pitchFamily="34" charset="0"/>
              </a:rPr>
              <a:t>¿Cuándo?</a:t>
            </a:r>
          </a:p>
          <a:p>
            <a:r>
              <a:rPr lang="es-ES" sz="1600" b="1" dirty="0" smtClean="0">
                <a:latin typeface="Arial" pitchFamily="34" charset="0"/>
                <a:cs typeface="Arial" pitchFamily="34" charset="0"/>
              </a:rPr>
              <a:t>	PSA al mes, a los 3 meses, a los 6 meses, después cada 6 meses hasta los 3 años y para continuar con una determinación anual.</a:t>
            </a:r>
            <a:endParaRPr lang="es-ES"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ln w="9525">
            <a:solidFill>
              <a:srgbClr val="C00000"/>
            </a:solidFill>
          </a:ln>
          <a:effectLst>
            <a:glow rad="228600">
              <a:schemeClr val="accent3">
                <a:satMod val="175000"/>
                <a:alpha val="40000"/>
              </a:schemeClr>
            </a:glow>
          </a:effectLst>
        </p:spPr>
        <p:txBody>
          <a:bodyPr/>
          <a:lstStyle/>
          <a:p>
            <a:r>
              <a:rPr lang="es-ES" b="1" dirty="0" smtClean="0">
                <a:solidFill>
                  <a:srgbClr val="FF0000"/>
                </a:solidFill>
              </a:rPr>
              <a:t>SEGUIMIENTO</a:t>
            </a:r>
            <a:endParaRPr lang="es-ES" b="1" dirty="0">
              <a:solidFill>
                <a:srgbClr val="FF0000"/>
              </a:solidFill>
            </a:endParaRPr>
          </a:p>
        </p:txBody>
      </p:sp>
      <p:sp>
        <p:nvSpPr>
          <p:cNvPr id="5" name="Text Box 5"/>
          <p:cNvSpPr txBox="1">
            <a:spLocks noChangeArrowheads="1"/>
          </p:cNvSpPr>
          <p:nvPr/>
        </p:nvSpPr>
        <p:spPr bwMode="auto">
          <a:xfrm>
            <a:off x="827584" y="2708920"/>
            <a:ext cx="7543800" cy="2800767"/>
          </a:xfrm>
          <a:prstGeom prst="rect">
            <a:avLst/>
          </a:prstGeom>
          <a:noFill/>
          <a:ln w="9525">
            <a:noFill/>
            <a:miter lim="800000"/>
            <a:headEnd/>
            <a:tailEnd/>
          </a:ln>
          <a:effectLst/>
        </p:spPr>
        <p:txBody>
          <a:bodyPr>
            <a:spAutoFit/>
          </a:bodyPr>
          <a:lstStyle/>
          <a:p>
            <a:pPr marL="381000" indent="-381000" algn="just">
              <a:buFontTx/>
              <a:buChar char="–"/>
            </a:pPr>
            <a:r>
              <a:rPr lang="es-ES_tradnl" sz="1600" b="1" dirty="0" smtClean="0">
                <a:solidFill>
                  <a:srgbClr val="FFFF00"/>
                </a:solidFill>
                <a:latin typeface="Arial" charset="0"/>
              </a:rPr>
              <a:t>Tres incrementos consecutivos de PSA es una definición razonable de fracaso bioquímico </a:t>
            </a:r>
            <a:r>
              <a:rPr lang="es-ES_tradnl" sz="1600" b="1" dirty="0">
                <a:solidFill>
                  <a:srgbClr val="FFFF00"/>
                </a:solidFill>
                <a:latin typeface="Arial" charset="0"/>
              </a:rPr>
              <a:t>después de </a:t>
            </a:r>
            <a:r>
              <a:rPr lang="es-ES_tradnl" sz="1600" b="1" dirty="0" smtClean="0">
                <a:solidFill>
                  <a:srgbClr val="FFFF00"/>
                </a:solidFill>
                <a:latin typeface="Arial" charset="0"/>
              </a:rPr>
              <a:t>radioterapia</a:t>
            </a:r>
          </a:p>
          <a:p>
            <a:pPr marL="381000" indent="-381000" algn="just">
              <a:buFontTx/>
              <a:buChar char="–"/>
            </a:pPr>
            <a:endParaRPr lang="es-ES_tradnl" sz="1600" b="1" dirty="0">
              <a:solidFill>
                <a:srgbClr val="FFFF00"/>
              </a:solidFill>
              <a:latin typeface="Arial" charset="0"/>
            </a:endParaRPr>
          </a:p>
          <a:p>
            <a:pPr marL="381000" indent="-381000" algn="just">
              <a:buFontTx/>
              <a:buChar char="–"/>
            </a:pPr>
            <a:endParaRPr lang="es-ES_tradnl" sz="1600" b="1" dirty="0">
              <a:solidFill>
                <a:srgbClr val="FFFF00"/>
              </a:solidFill>
              <a:latin typeface="Arial" charset="0"/>
            </a:endParaRPr>
          </a:p>
          <a:p>
            <a:pPr marL="381000" indent="-381000" algn="just">
              <a:buFontTx/>
              <a:buChar char="–"/>
            </a:pPr>
            <a:r>
              <a:rPr lang="es-ES_tradnl" sz="1600" b="1" dirty="0" err="1">
                <a:solidFill>
                  <a:srgbClr val="FFFF00"/>
                </a:solidFill>
                <a:latin typeface="Arial" charset="0"/>
              </a:rPr>
              <a:t>PSAn</a:t>
            </a:r>
            <a:r>
              <a:rPr lang="es-ES_tradnl" sz="1600" b="1" dirty="0">
                <a:solidFill>
                  <a:srgbClr val="FFFF00"/>
                </a:solidFill>
                <a:latin typeface="Arial" charset="0"/>
              </a:rPr>
              <a:t> es un importante factor predictivo, pero ningún valor absoluto es válido como punto de corte para diferenciar tratamientos curativos o no</a:t>
            </a:r>
            <a:r>
              <a:rPr lang="es-ES_tradnl" sz="1600" b="1" dirty="0" smtClean="0">
                <a:solidFill>
                  <a:srgbClr val="FFFF00"/>
                </a:solidFill>
                <a:latin typeface="Arial" charset="0"/>
              </a:rPr>
              <a:t>.</a:t>
            </a:r>
          </a:p>
          <a:p>
            <a:pPr marL="381000" indent="-381000" algn="just">
              <a:buFontTx/>
              <a:buChar char="–"/>
            </a:pPr>
            <a:endParaRPr lang="es-ES_tradnl" sz="1600" b="1" dirty="0">
              <a:solidFill>
                <a:srgbClr val="FFFF00"/>
              </a:solidFill>
              <a:latin typeface="Arial" charset="0"/>
            </a:endParaRPr>
          </a:p>
          <a:p>
            <a:pPr marL="381000" indent="-381000" algn="just">
              <a:buFontTx/>
              <a:buChar char="–"/>
            </a:pPr>
            <a:endParaRPr lang="es-ES_tradnl" sz="1600" b="1" dirty="0">
              <a:solidFill>
                <a:srgbClr val="FFFF00"/>
              </a:solidFill>
              <a:latin typeface="Arial" charset="0"/>
            </a:endParaRPr>
          </a:p>
          <a:p>
            <a:pPr marL="381000" indent="-381000" algn="just">
              <a:buFontTx/>
              <a:buChar char="–"/>
            </a:pPr>
            <a:r>
              <a:rPr lang="es-ES_tradnl" sz="1600" b="1" dirty="0" err="1">
                <a:solidFill>
                  <a:srgbClr val="FFFF00"/>
                </a:solidFill>
                <a:latin typeface="Arial" charset="0"/>
              </a:rPr>
              <a:t>PSAn</a:t>
            </a:r>
            <a:r>
              <a:rPr lang="es-ES_tradnl" sz="1600" b="1" dirty="0">
                <a:solidFill>
                  <a:srgbClr val="FFFF00"/>
                </a:solidFill>
                <a:latin typeface="Arial" charset="0"/>
              </a:rPr>
              <a:t> tiene valor pronóstico como las variables </a:t>
            </a:r>
            <a:r>
              <a:rPr lang="es-ES_tradnl" sz="1600" b="1" dirty="0" err="1" smtClean="0">
                <a:solidFill>
                  <a:srgbClr val="FFFF00"/>
                </a:solidFill>
                <a:latin typeface="Arial" charset="0"/>
              </a:rPr>
              <a:t>pronósticas</a:t>
            </a:r>
            <a:r>
              <a:rPr lang="es-ES_tradnl" sz="1600" b="1" dirty="0" smtClean="0">
                <a:solidFill>
                  <a:srgbClr val="FFFF00"/>
                </a:solidFill>
                <a:latin typeface="Arial" charset="0"/>
              </a:rPr>
              <a:t> </a:t>
            </a:r>
            <a:r>
              <a:rPr lang="es-ES_tradnl" sz="1600" b="1" dirty="0">
                <a:solidFill>
                  <a:srgbClr val="FFFF00"/>
                </a:solidFill>
                <a:latin typeface="Arial" charset="0"/>
              </a:rPr>
              <a:t>pre tratamiento.</a:t>
            </a:r>
          </a:p>
        </p:txBody>
      </p:sp>
      <p:sp>
        <p:nvSpPr>
          <p:cNvPr id="6" name="Text Box 4"/>
          <p:cNvSpPr txBox="1">
            <a:spLocks noChangeArrowheads="1"/>
          </p:cNvSpPr>
          <p:nvPr/>
        </p:nvSpPr>
        <p:spPr bwMode="auto">
          <a:xfrm>
            <a:off x="1691680" y="1916832"/>
            <a:ext cx="5715000" cy="488950"/>
          </a:xfrm>
          <a:prstGeom prst="rect">
            <a:avLst/>
          </a:prstGeom>
          <a:noFill/>
          <a:ln w="9525">
            <a:noFill/>
            <a:miter lim="800000"/>
            <a:headEnd/>
            <a:tailEnd/>
          </a:ln>
          <a:effectLst/>
        </p:spPr>
        <p:txBody>
          <a:bodyPr>
            <a:spAutoFit/>
          </a:bodyPr>
          <a:lstStyle/>
          <a:p>
            <a:pPr algn="ctr"/>
            <a:r>
              <a:rPr lang="es-ES_tradnl" sz="2600" b="1" dirty="0">
                <a:solidFill>
                  <a:srgbClr val="002060"/>
                </a:solidFill>
                <a:latin typeface="Arial" charset="0"/>
              </a:rPr>
              <a:t>ASTRO</a:t>
            </a:r>
            <a:endParaRPr lang="es-ES_tradnl" sz="2800" b="1" dirty="0">
              <a:solidFill>
                <a:srgbClr val="002060"/>
              </a:solidFill>
              <a:latin typeface="Times New Roman" pitchFamily="18" charset="0"/>
            </a:endParaRPr>
          </a:p>
        </p:txBody>
      </p:sp>
      <p:sp>
        <p:nvSpPr>
          <p:cNvPr id="7" name="Text Box 6"/>
          <p:cNvSpPr txBox="1">
            <a:spLocks noChangeArrowheads="1"/>
          </p:cNvSpPr>
          <p:nvPr/>
        </p:nvSpPr>
        <p:spPr bwMode="auto">
          <a:xfrm>
            <a:off x="5943600" y="6248400"/>
            <a:ext cx="2161169" cy="307777"/>
          </a:xfrm>
          <a:prstGeom prst="rect">
            <a:avLst/>
          </a:prstGeom>
          <a:noFill/>
          <a:ln w="9525">
            <a:noFill/>
            <a:miter lim="800000"/>
            <a:headEnd/>
            <a:tailEnd/>
          </a:ln>
          <a:effectLst/>
        </p:spPr>
        <p:txBody>
          <a:bodyPr wrap="none">
            <a:spAutoFit/>
          </a:bodyPr>
          <a:lstStyle/>
          <a:p>
            <a:r>
              <a:rPr lang="es-ES_tradnl" sz="1400" b="1" i="1" dirty="0" err="1">
                <a:latin typeface="Arial" charset="0"/>
              </a:rPr>
              <a:t>Int</a:t>
            </a:r>
            <a:r>
              <a:rPr lang="es-ES_tradnl" sz="1400" b="1" i="1" dirty="0">
                <a:latin typeface="Arial" charset="0"/>
              </a:rPr>
              <a:t> J </a:t>
            </a:r>
            <a:r>
              <a:rPr lang="es-ES_tradnl" sz="1400" b="1" i="1" dirty="0" err="1">
                <a:latin typeface="Arial" charset="0"/>
              </a:rPr>
              <a:t>Radiot</a:t>
            </a:r>
            <a:r>
              <a:rPr lang="es-ES_tradnl" sz="1400" b="1" i="1" dirty="0">
                <a:latin typeface="Arial" charset="0"/>
              </a:rPr>
              <a:t> </a:t>
            </a:r>
            <a:r>
              <a:rPr lang="es-ES_tradnl" sz="1400" b="1" i="1" dirty="0" err="1">
                <a:latin typeface="Arial" charset="0"/>
              </a:rPr>
              <a:t>Oncol</a:t>
            </a:r>
            <a:r>
              <a:rPr lang="es-ES_tradnl" sz="1400" b="1" i="1" dirty="0">
                <a:latin typeface="Arial" charset="0"/>
              </a:rPr>
              <a:t> 1997</a:t>
            </a:r>
            <a:endParaRPr lang="es-ES_tradnl" sz="1400"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nodeType="clickEffect">
                                  <p:stCondLst>
                                    <p:cond delay="0"/>
                                  </p:stCondLst>
                                  <p:childTnLst>
                                    <p:animClr clrSpc="rgb">
                                      <p:cBhvr override="childStyle">
                                        <p:cTn id="6" dur="250" autoRev="1" fill="hold"/>
                                        <p:tgtEl>
                                          <p:spTgt spid="5">
                                            <p:txEl>
                                              <p:pRg st="0" end="0"/>
                                            </p:txEl>
                                          </p:spTgt>
                                        </p:tgtEl>
                                        <p:attrNameLst>
                                          <p:attrName>style.color</p:attrName>
                                        </p:attrNameLst>
                                      </p:cBhvr>
                                      <p:to>
                                        <a:schemeClr val="bg1"/>
                                      </p:to>
                                    </p:animClr>
                                    <p:animClr clrSpc="rgb">
                                      <p:cBhvr>
                                        <p:cTn id="7" dur="250" autoRev="1" fill="hold"/>
                                        <p:tgtEl>
                                          <p:spTgt spid="5">
                                            <p:txEl>
                                              <p:pRg st="0" end="0"/>
                                            </p:txEl>
                                          </p:spTgt>
                                        </p:tgtEl>
                                        <p:attrNameLst>
                                          <p:attrName>fillcolor</p:attrName>
                                        </p:attrNameLst>
                                      </p:cBhvr>
                                      <p:to>
                                        <a:schemeClr val="bg1"/>
                                      </p:to>
                                    </p:animClr>
                                    <p:set>
                                      <p:cBhvr>
                                        <p:cTn id="8" dur="250" autoRev="1" fill="hold"/>
                                        <p:tgtEl>
                                          <p:spTgt spid="5">
                                            <p:txEl>
                                              <p:pRg st="0" end="0"/>
                                            </p:txEl>
                                          </p:spTgt>
                                        </p:tgtEl>
                                        <p:attrNameLst>
                                          <p:attrName>fill.type</p:attrName>
                                        </p:attrNameLst>
                                      </p:cBhvr>
                                      <p:to>
                                        <p:strVal val="solid"/>
                                      </p:to>
                                    </p:set>
                                    <p:set>
                                      <p:cBhvr>
                                        <p:cTn id="9" dur="250" autoRev="1" fill="hold"/>
                                        <p:tgtEl>
                                          <p:spTgt spid="5">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hold" nodeType="clickEffect">
                                  <p:stCondLst>
                                    <p:cond delay="0"/>
                                  </p:stCondLst>
                                  <p:childTnLst>
                                    <p:animClr clrSpc="rgb">
                                      <p:cBhvr override="childStyle">
                                        <p:cTn id="13" dur="250" autoRev="1" fill="hold"/>
                                        <p:tgtEl>
                                          <p:spTgt spid="5">
                                            <p:txEl>
                                              <p:pRg st="3" end="3"/>
                                            </p:txEl>
                                          </p:spTgt>
                                        </p:tgtEl>
                                        <p:attrNameLst>
                                          <p:attrName>style.color</p:attrName>
                                        </p:attrNameLst>
                                      </p:cBhvr>
                                      <p:to>
                                        <a:schemeClr val="bg1"/>
                                      </p:to>
                                    </p:animClr>
                                    <p:animClr clrSpc="rgb">
                                      <p:cBhvr>
                                        <p:cTn id="14" dur="250" autoRev="1" fill="hold"/>
                                        <p:tgtEl>
                                          <p:spTgt spid="5">
                                            <p:txEl>
                                              <p:pRg st="3" end="3"/>
                                            </p:txEl>
                                          </p:spTgt>
                                        </p:tgtEl>
                                        <p:attrNameLst>
                                          <p:attrName>fillcolor</p:attrName>
                                        </p:attrNameLst>
                                      </p:cBhvr>
                                      <p:to>
                                        <a:schemeClr val="bg1"/>
                                      </p:to>
                                    </p:animClr>
                                    <p:set>
                                      <p:cBhvr>
                                        <p:cTn id="15" dur="250" autoRev="1" fill="hold"/>
                                        <p:tgtEl>
                                          <p:spTgt spid="5">
                                            <p:txEl>
                                              <p:pRg st="3" end="3"/>
                                            </p:txEl>
                                          </p:spTgt>
                                        </p:tgtEl>
                                        <p:attrNameLst>
                                          <p:attrName>fill.type</p:attrName>
                                        </p:attrNameLst>
                                      </p:cBhvr>
                                      <p:to>
                                        <p:strVal val="solid"/>
                                      </p:to>
                                    </p:set>
                                    <p:set>
                                      <p:cBhvr>
                                        <p:cTn id="16" dur="250" autoRev="1" fill="hold"/>
                                        <p:tgtEl>
                                          <p:spTgt spid="5">
                                            <p:txEl>
                                              <p:pRg st="3" end="3"/>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hold" nodeType="clickEffect">
                                  <p:stCondLst>
                                    <p:cond delay="0"/>
                                  </p:stCondLst>
                                  <p:childTnLst>
                                    <p:animClr clrSpc="rgb">
                                      <p:cBhvr override="childStyle">
                                        <p:cTn id="20" dur="250" autoRev="1" fill="hold"/>
                                        <p:tgtEl>
                                          <p:spTgt spid="5">
                                            <p:txEl>
                                              <p:pRg st="6" end="6"/>
                                            </p:txEl>
                                          </p:spTgt>
                                        </p:tgtEl>
                                        <p:attrNameLst>
                                          <p:attrName>style.color</p:attrName>
                                        </p:attrNameLst>
                                      </p:cBhvr>
                                      <p:to>
                                        <a:schemeClr val="bg1"/>
                                      </p:to>
                                    </p:animClr>
                                    <p:animClr clrSpc="rgb">
                                      <p:cBhvr>
                                        <p:cTn id="21" dur="250" autoRev="1" fill="hold"/>
                                        <p:tgtEl>
                                          <p:spTgt spid="5">
                                            <p:txEl>
                                              <p:pRg st="6" end="6"/>
                                            </p:txEl>
                                          </p:spTgt>
                                        </p:tgtEl>
                                        <p:attrNameLst>
                                          <p:attrName>fillcolor</p:attrName>
                                        </p:attrNameLst>
                                      </p:cBhvr>
                                      <p:to>
                                        <a:schemeClr val="bg1"/>
                                      </p:to>
                                    </p:animClr>
                                    <p:set>
                                      <p:cBhvr>
                                        <p:cTn id="22" dur="250" autoRev="1" fill="hold"/>
                                        <p:tgtEl>
                                          <p:spTgt spid="5">
                                            <p:txEl>
                                              <p:pRg st="6" end="6"/>
                                            </p:txEl>
                                          </p:spTgt>
                                        </p:tgtEl>
                                        <p:attrNameLst>
                                          <p:attrName>fill.type</p:attrName>
                                        </p:attrNameLst>
                                      </p:cBhvr>
                                      <p:to>
                                        <p:strVal val="solid"/>
                                      </p:to>
                                    </p:set>
                                    <p:set>
                                      <p:cBhvr>
                                        <p:cTn id="23" dur="250" autoRev="1" fill="hold"/>
                                        <p:tgtEl>
                                          <p:spTgt spid="5">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rgbClr val="C00000"/>
            </a:solidFill>
          </a:ln>
          <a:effectLst>
            <a:glow rad="228600">
              <a:schemeClr val="accent3">
                <a:satMod val="175000"/>
                <a:alpha val="40000"/>
              </a:schemeClr>
            </a:glow>
          </a:effectLst>
        </p:spPr>
        <p:txBody>
          <a:bodyPr/>
          <a:lstStyle/>
          <a:p>
            <a:r>
              <a:rPr lang="es-ES" b="1" dirty="0" smtClean="0">
                <a:solidFill>
                  <a:srgbClr val="FF0000"/>
                </a:solidFill>
              </a:rPr>
              <a:t>SEGUIMIENTO</a:t>
            </a:r>
            <a:endParaRPr lang="es-ES" b="1" dirty="0">
              <a:solidFill>
                <a:srgbClr val="FF0000"/>
              </a:solidFill>
            </a:endParaRPr>
          </a:p>
        </p:txBody>
      </p:sp>
      <p:sp>
        <p:nvSpPr>
          <p:cNvPr id="3" name="Text Box 6"/>
          <p:cNvSpPr txBox="1">
            <a:spLocks noChangeArrowheads="1"/>
          </p:cNvSpPr>
          <p:nvPr/>
        </p:nvSpPr>
        <p:spPr bwMode="auto">
          <a:xfrm>
            <a:off x="1643042" y="1785926"/>
            <a:ext cx="5715000" cy="488950"/>
          </a:xfrm>
          <a:prstGeom prst="rect">
            <a:avLst/>
          </a:prstGeom>
          <a:noFill/>
          <a:ln w="9525">
            <a:noFill/>
            <a:miter lim="800000"/>
            <a:headEnd/>
            <a:tailEnd/>
          </a:ln>
          <a:effectLst/>
        </p:spPr>
        <p:txBody>
          <a:bodyPr>
            <a:spAutoFit/>
          </a:bodyPr>
          <a:lstStyle/>
          <a:p>
            <a:pPr algn="ctr"/>
            <a:r>
              <a:rPr lang="es-ES_tradnl" sz="2600" b="1" dirty="0">
                <a:solidFill>
                  <a:srgbClr val="002060"/>
                </a:solidFill>
                <a:latin typeface="Arial" charset="0"/>
              </a:rPr>
              <a:t>ESTRO / EAU / EORTC</a:t>
            </a:r>
            <a:endParaRPr lang="es-ES_tradnl" sz="2800" b="1" dirty="0">
              <a:solidFill>
                <a:srgbClr val="002060"/>
              </a:solidFill>
              <a:latin typeface="Times New Roman" pitchFamily="18" charset="0"/>
            </a:endParaRPr>
          </a:p>
        </p:txBody>
      </p:sp>
      <p:sp>
        <p:nvSpPr>
          <p:cNvPr id="4" name="Text Box 4"/>
          <p:cNvSpPr txBox="1">
            <a:spLocks noChangeArrowheads="1"/>
          </p:cNvSpPr>
          <p:nvPr/>
        </p:nvSpPr>
        <p:spPr bwMode="auto">
          <a:xfrm>
            <a:off x="785786" y="2643182"/>
            <a:ext cx="7391400" cy="2308324"/>
          </a:xfrm>
          <a:prstGeom prst="rect">
            <a:avLst/>
          </a:prstGeom>
          <a:noFill/>
          <a:ln w="9525">
            <a:noFill/>
            <a:miter lim="800000"/>
            <a:headEnd/>
            <a:tailEnd/>
          </a:ln>
          <a:effectLst/>
        </p:spPr>
        <p:txBody>
          <a:bodyPr>
            <a:spAutoFit/>
          </a:bodyPr>
          <a:lstStyle/>
          <a:p>
            <a:pPr marL="381000" indent="-381000" algn="just">
              <a:lnSpc>
                <a:spcPct val="150000"/>
              </a:lnSpc>
              <a:buFontTx/>
              <a:buChar char="–"/>
            </a:pPr>
            <a:r>
              <a:rPr lang="es-ES_tradnl" sz="1600" b="1" dirty="0">
                <a:solidFill>
                  <a:srgbClr val="FFFF00"/>
                </a:solidFill>
                <a:latin typeface="Arial" charset="0"/>
              </a:rPr>
              <a:t>Tres desviaciones consecutivas en intervalos de al menos 3 meses cada una, constituyen un fallo bioquímico.</a:t>
            </a:r>
          </a:p>
          <a:p>
            <a:pPr marL="381000" indent="-381000" algn="just">
              <a:lnSpc>
                <a:spcPct val="150000"/>
              </a:lnSpc>
              <a:buFontTx/>
              <a:buChar char="–"/>
            </a:pPr>
            <a:endParaRPr lang="es-ES_tradnl" sz="1600" b="1" dirty="0">
              <a:solidFill>
                <a:srgbClr val="FFFF00"/>
              </a:solidFill>
              <a:latin typeface="Arial" charset="0"/>
            </a:endParaRPr>
          </a:p>
          <a:p>
            <a:pPr marL="381000" indent="-381000" algn="just">
              <a:lnSpc>
                <a:spcPct val="150000"/>
              </a:lnSpc>
              <a:buFontTx/>
              <a:buChar char="–"/>
            </a:pPr>
            <a:r>
              <a:rPr lang="es-ES_tradnl" sz="1600" b="1" dirty="0">
                <a:solidFill>
                  <a:srgbClr val="FFFF00"/>
                </a:solidFill>
                <a:latin typeface="Arial" charset="0"/>
              </a:rPr>
              <a:t>Una pequeña proporción de pacientes pueden desarrollar elevaciones pequeñas de PSA, un año o más </a:t>
            </a:r>
            <a:r>
              <a:rPr lang="es-ES_tradnl" sz="1600" b="1" dirty="0" err="1">
                <a:solidFill>
                  <a:srgbClr val="FFFF00"/>
                </a:solidFill>
                <a:latin typeface="Arial" charset="0"/>
              </a:rPr>
              <a:t>postratamiento</a:t>
            </a:r>
            <a:r>
              <a:rPr lang="es-ES_tradnl" sz="1600" b="1" dirty="0">
                <a:solidFill>
                  <a:srgbClr val="FFFF00"/>
                </a:solidFill>
                <a:latin typeface="Arial" charset="0"/>
              </a:rPr>
              <a:t>, que pueden caer </a:t>
            </a:r>
            <a:r>
              <a:rPr lang="es-ES_tradnl" sz="1600" b="1" dirty="0" smtClean="0">
                <a:solidFill>
                  <a:srgbClr val="FFFF00"/>
                </a:solidFill>
                <a:latin typeface="Arial" charset="0"/>
              </a:rPr>
              <a:t>espontáneamente (hasta un 11% ascensos del nadir + 2 ng/ml).</a:t>
            </a:r>
            <a:endParaRPr lang="es-ES_tradnl" sz="1600" b="1" dirty="0">
              <a:solidFill>
                <a:srgbClr val="FFFF00"/>
              </a:solidFill>
              <a:latin typeface="Arial" charset="0"/>
            </a:endParaRPr>
          </a:p>
        </p:txBody>
      </p:sp>
      <p:sp>
        <p:nvSpPr>
          <p:cNvPr id="5" name="Text Box 5"/>
          <p:cNvSpPr txBox="1">
            <a:spLocks noChangeArrowheads="1"/>
          </p:cNvSpPr>
          <p:nvPr/>
        </p:nvSpPr>
        <p:spPr bwMode="auto">
          <a:xfrm>
            <a:off x="4724400" y="6096000"/>
            <a:ext cx="3562194" cy="307777"/>
          </a:xfrm>
          <a:prstGeom prst="rect">
            <a:avLst/>
          </a:prstGeom>
          <a:noFill/>
          <a:ln w="9525">
            <a:noFill/>
            <a:miter lim="800000"/>
            <a:headEnd/>
            <a:tailEnd/>
          </a:ln>
          <a:effectLst/>
        </p:spPr>
        <p:txBody>
          <a:bodyPr wrap="none">
            <a:spAutoFit/>
          </a:bodyPr>
          <a:lstStyle/>
          <a:p>
            <a:r>
              <a:rPr lang="es-ES_tradnl" sz="1400" b="1" i="1" dirty="0" err="1">
                <a:latin typeface="Arial" charset="0"/>
              </a:rPr>
              <a:t>Ash</a:t>
            </a:r>
            <a:r>
              <a:rPr lang="es-ES_tradnl" sz="1400" b="1" i="1" dirty="0">
                <a:latin typeface="Arial" charset="0"/>
              </a:rPr>
              <a:t>. </a:t>
            </a:r>
            <a:r>
              <a:rPr lang="es-ES_tradnl" sz="1400" b="1" i="1" dirty="0" err="1">
                <a:latin typeface="Arial" charset="0"/>
              </a:rPr>
              <a:t>Radiotheraphy</a:t>
            </a:r>
            <a:r>
              <a:rPr lang="es-ES_tradnl" sz="1400" b="1" i="1" dirty="0">
                <a:latin typeface="Arial" charset="0"/>
              </a:rPr>
              <a:t> and </a:t>
            </a:r>
            <a:r>
              <a:rPr lang="es-ES_tradnl" sz="1400" b="1" i="1" dirty="0" err="1">
                <a:latin typeface="Arial" charset="0"/>
              </a:rPr>
              <a:t>Oncology</a:t>
            </a:r>
            <a:r>
              <a:rPr lang="es-ES_tradnl" sz="1400" b="1" i="1" dirty="0">
                <a:latin typeface="Arial" charset="0"/>
              </a:rPr>
              <a:t> 2000</a:t>
            </a:r>
            <a:endParaRPr lang="es-ES_tradnl" sz="1400"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nodeType="clickEffect">
                                  <p:stCondLst>
                                    <p:cond delay="0"/>
                                  </p:stCondLst>
                                  <p:childTnLst>
                                    <p:animClr clrSpc="rgb">
                                      <p:cBhvr override="childStyle">
                                        <p:cTn id="6" dur="250" autoRev="1" fill="hold"/>
                                        <p:tgtEl>
                                          <p:spTgt spid="4">
                                            <p:txEl>
                                              <p:pRg st="0" end="0"/>
                                            </p:txEl>
                                          </p:spTgt>
                                        </p:tgtEl>
                                        <p:attrNameLst>
                                          <p:attrName>style.color</p:attrName>
                                        </p:attrNameLst>
                                      </p:cBhvr>
                                      <p:to>
                                        <a:schemeClr val="bg1"/>
                                      </p:to>
                                    </p:animClr>
                                    <p:animClr clrSpc="rgb">
                                      <p:cBhvr>
                                        <p:cTn id="7" dur="250" autoRev="1" fill="hold"/>
                                        <p:tgtEl>
                                          <p:spTgt spid="4">
                                            <p:txEl>
                                              <p:pRg st="0" end="0"/>
                                            </p:txEl>
                                          </p:spTgt>
                                        </p:tgtEl>
                                        <p:attrNameLst>
                                          <p:attrName>fillcolor</p:attrName>
                                        </p:attrNameLst>
                                      </p:cBhvr>
                                      <p:to>
                                        <a:schemeClr val="bg1"/>
                                      </p:to>
                                    </p:animClr>
                                    <p:set>
                                      <p:cBhvr>
                                        <p:cTn id="8" dur="250" autoRev="1" fill="hold"/>
                                        <p:tgtEl>
                                          <p:spTgt spid="4">
                                            <p:txEl>
                                              <p:pRg st="0" end="0"/>
                                            </p:txEl>
                                          </p:spTgt>
                                        </p:tgtEl>
                                        <p:attrNameLst>
                                          <p:attrName>fill.type</p:attrName>
                                        </p:attrNameLst>
                                      </p:cBhvr>
                                      <p:to>
                                        <p:strVal val="solid"/>
                                      </p:to>
                                    </p:set>
                                    <p:set>
                                      <p:cBhvr>
                                        <p:cTn id="9" dur="250" autoRev="1" fill="hold"/>
                                        <p:tgtEl>
                                          <p:spTgt spid="4">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hold" nodeType="clickEffect">
                                  <p:stCondLst>
                                    <p:cond delay="0"/>
                                  </p:stCondLst>
                                  <p:childTnLst>
                                    <p:animClr clrSpc="rgb">
                                      <p:cBhvr override="childStyle">
                                        <p:cTn id="13" dur="250" autoRev="1" fill="hold"/>
                                        <p:tgtEl>
                                          <p:spTgt spid="4">
                                            <p:txEl>
                                              <p:pRg st="2" end="2"/>
                                            </p:txEl>
                                          </p:spTgt>
                                        </p:tgtEl>
                                        <p:attrNameLst>
                                          <p:attrName>style.color</p:attrName>
                                        </p:attrNameLst>
                                      </p:cBhvr>
                                      <p:to>
                                        <a:schemeClr val="bg1"/>
                                      </p:to>
                                    </p:animClr>
                                    <p:animClr clrSpc="rgb">
                                      <p:cBhvr>
                                        <p:cTn id="14" dur="250" autoRev="1" fill="hold"/>
                                        <p:tgtEl>
                                          <p:spTgt spid="4">
                                            <p:txEl>
                                              <p:pRg st="2" end="2"/>
                                            </p:txEl>
                                          </p:spTgt>
                                        </p:tgtEl>
                                        <p:attrNameLst>
                                          <p:attrName>fillcolor</p:attrName>
                                        </p:attrNameLst>
                                      </p:cBhvr>
                                      <p:to>
                                        <a:schemeClr val="bg1"/>
                                      </p:to>
                                    </p:animClr>
                                    <p:set>
                                      <p:cBhvr>
                                        <p:cTn id="15" dur="250" autoRev="1" fill="hold"/>
                                        <p:tgtEl>
                                          <p:spTgt spid="4">
                                            <p:txEl>
                                              <p:pRg st="2" end="2"/>
                                            </p:txEl>
                                          </p:spTgt>
                                        </p:tgtEl>
                                        <p:attrNameLst>
                                          <p:attrName>fill.type</p:attrName>
                                        </p:attrNameLst>
                                      </p:cBhvr>
                                      <p:to>
                                        <p:strVal val="solid"/>
                                      </p:to>
                                    </p:set>
                                    <p:set>
                                      <p:cBhvr>
                                        <p:cTn id="16" dur="250" autoRev="1" fill="hold"/>
                                        <p:tgtEl>
                                          <p:spTgt spid="4">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323528" y="620688"/>
            <a:ext cx="8208912" cy="461665"/>
          </a:xfrm>
          <a:prstGeom prst="rect">
            <a:avLst/>
          </a:prstGeom>
          <a:noFill/>
          <a:ln w="9525">
            <a:solidFill>
              <a:srgbClr val="C00000"/>
            </a:solidFill>
            <a:miter lim="800000"/>
            <a:headEnd/>
            <a:tailEnd/>
          </a:ln>
          <a:effectLst>
            <a:glow rad="228600">
              <a:schemeClr val="accent3">
                <a:satMod val="175000"/>
                <a:alpha val="40000"/>
              </a:schemeClr>
            </a:glow>
          </a:effectLst>
        </p:spPr>
        <p:txBody>
          <a:bodyPr wrap="square">
            <a:spAutoFit/>
          </a:bodyPr>
          <a:lstStyle/>
          <a:p>
            <a:pPr algn="ctr"/>
            <a:r>
              <a:rPr lang="es-ES_tradnl" sz="2400" b="1" dirty="0">
                <a:solidFill>
                  <a:srgbClr val="FF0000"/>
                </a:solidFill>
                <a:latin typeface="Arial" charset="0"/>
              </a:rPr>
              <a:t>DEFINICIONES DE FRACASO POSTRADIOTERAPIA</a:t>
            </a:r>
            <a:endParaRPr lang="es-ES_tradnl" sz="2400" b="1" dirty="0">
              <a:solidFill>
                <a:srgbClr val="FF0000"/>
              </a:solidFill>
              <a:latin typeface="Times New Roman" pitchFamily="18" charset="0"/>
            </a:endParaRPr>
          </a:p>
        </p:txBody>
      </p:sp>
      <p:sp>
        <p:nvSpPr>
          <p:cNvPr id="4" name="Text Box 5"/>
          <p:cNvSpPr txBox="1">
            <a:spLocks noChangeArrowheads="1"/>
          </p:cNvSpPr>
          <p:nvPr/>
        </p:nvSpPr>
        <p:spPr bwMode="auto">
          <a:xfrm>
            <a:off x="971600" y="1628800"/>
            <a:ext cx="7294240" cy="5078313"/>
          </a:xfrm>
          <a:prstGeom prst="rect">
            <a:avLst/>
          </a:prstGeom>
          <a:noFill/>
          <a:ln w="9525">
            <a:noFill/>
            <a:miter lim="800000"/>
            <a:headEnd/>
            <a:tailEnd/>
          </a:ln>
          <a:effectLst/>
        </p:spPr>
        <p:txBody>
          <a:bodyPr wrap="square">
            <a:spAutoFit/>
          </a:bodyPr>
          <a:lstStyle/>
          <a:p>
            <a:r>
              <a:rPr lang="es-ES_tradnl" b="1" dirty="0">
                <a:solidFill>
                  <a:srgbClr val="FFFF00"/>
                </a:solidFill>
                <a:latin typeface="Arial" charset="0"/>
              </a:rPr>
              <a:t>2 elevaciones de PSA tras nadir.   </a:t>
            </a:r>
            <a:r>
              <a:rPr lang="es-ES_tradnl" b="1" dirty="0" err="1">
                <a:solidFill>
                  <a:srgbClr val="FFFF00"/>
                </a:solidFill>
                <a:latin typeface="Arial" charset="0"/>
              </a:rPr>
              <a:t>Sylvester</a:t>
            </a:r>
            <a:r>
              <a:rPr lang="es-ES_tradnl" b="1" dirty="0">
                <a:solidFill>
                  <a:srgbClr val="FFFF00"/>
                </a:solidFill>
                <a:latin typeface="Arial" charset="0"/>
              </a:rPr>
              <a:t>. </a:t>
            </a:r>
            <a:r>
              <a:rPr lang="es-ES_tradnl" b="1" dirty="0" err="1">
                <a:solidFill>
                  <a:srgbClr val="FFFF00"/>
                </a:solidFill>
                <a:latin typeface="Arial" charset="0"/>
              </a:rPr>
              <a:t>Int</a:t>
            </a:r>
            <a:r>
              <a:rPr lang="es-ES_tradnl" b="1" dirty="0">
                <a:solidFill>
                  <a:srgbClr val="FFFF00"/>
                </a:solidFill>
                <a:latin typeface="Arial" charset="0"/>
              </a:rPr>
              <a:t> J </a:t>
            </a:r>
            <a:r>
              <a:rPr lang="es-ES_tradnl" b="1" dirty="0" err="1">
                <a:solidFill>
                  <a:srgbClr val="FFFF00"/>
                </a:solidFill>
                <a:latin typeface="Arial" charset="0"/>
              </a:rPr>
              <a:t>Radioter</a:t>
            </a:r>
            <a:r>
              <a:rPr lang="es-ES_tradnl" b="1" dirty="0">
                <a:solidFill>
                  <a:srgbClr val="FFFF00"/>
                </a:solidFill>
                <a:latin typeface="Arial" charset="0"/>
              </a:rPr>
              <a:t> 2003</a:t>
            </a:r>
          </a:p>
          <a:p>
            <a:r>
              <a:rPr lang="es-ES_tradnl" b="1" dirty="0">
                <a:solidFill>
                  <a:srgbClr val="FFFF00"/>
                </a:solidFill>
                <a:latin typeface="Arial" charset="0"/>
              </a:rPr>
              <a:t>3 elevaciones de PSA tras nadir.   ASTRO. </a:t>
            </a:r>
            <a:r>
              <a:rPr lang="es-ES_tradnl" b="1" dirty="0" err="1">
                <a:solidFill>
                  <a:srgbClr val="FFFF00"/>
                </a:solidFill>
                <a:latin typeface="Arial" charset="0"/>
              </a:rPr>
              <a:t>Int</a:t>
            </a:r>
            <a:r>
              <a:rPr lang="es-ES_tradnl" b="1" dirty="0">
                <a:solidFill>
                  <a:srgbClr val="FFFF00"/>
                </a:solidFill>
                <a:latin typeface="Arial" charset="0"/>
              </a:rPr>
              <a:t> J </a:t>
            </a:r>
            <a:r>
              <a:rPr lang="es-ES_tradnl" b="1" dirty="0" err="1">
                <a:solidFill>
                  <a:srgbClr val="FFFF00"/>
                </a:solidFill>
                <a:latin typeface="Arial" charset="0"/>
              </a:rPr>
              <a:t>Radioter</a:t>
            </a:r>
            <a:r>
              <a:rPr lang="es-ES_tradnl" b="1" dirty="0">
                <a:solidFill>
                  <a:srgbClr val="FFFF00"/>
                </a:solidFill>
                <a:latin typeface="Arial" charset="0"/>
              </a:rPr>
              <a:t> 1997</a:t>
            </a:r>
          </a:p>
          <a:p>
            <a:r>
              <a:rPr lang="es-ES_tradnl" b="1" dirty="0">
                <a:solidFill>
                  <a:srgbClr val="FFFF00"/>
                </a:solidFill>
                <a:latin typeface="Arial" charset="0"/>
              </a:rPr>
              <a:t>4 elevaciones de PSA tras nadir</a:t>
            </a:r>
          </a:p>
          <a:p>
            <a:r>
              <a:rPr lang="es-ES_tradnl" b="1" dirty="0">
                <a:solidFill>
                  <a:srgbClr val="FFFF00"/>
                </a:solidFill>
                <a:latin typeface="Arial" charset="0"/>
              </a:rPr>
              <a:t>PSA nadir</a:t>
            </a:r>
            <a:r>
              <a:rPr lang="es-ES_tradnl" b="1" dirty="0">
                <a:solidFill>
                  <a:srgbClr val="FFFF00"/>
                </a:solidFill>
                <a:latin typeface="Arial" charset="0"/>
                <a:sym typeface="Symbol" pitchFamily="18" charset="2"/>
              </a:rPr>
              <a:t> 0.2 </a:t>
            </a:r>
            <a:r>
              <a:rPr lang="es-ES_tradnl" b="1" dirty="0" err="1">
                <a:solidFill>
                  <a:srgbClr val="FFFF00"/>
                </a:solidFill>
                <a:latin typeface="Arial" charset="0"/>
                <a:sym typeface="Symbol" pitchFamily="18" charset="2"/>
              </a:rPr>
              <a:t>Critz</a:t>
            </a:r>
            <a:r>
              <a:rPr lang="es-ES_tradnl" b="1" dirty="0">
                <a:solidFill>
                  <a:srgbClr val="FFFF00"/>
                </a:solidFill>
                <a:latin typeface="Arial" charset="0"/>
                <a:sym typeface="Symbol" pitchFamily="18" charset="2"/>
              </a:rPr>
              <a:t>. </a:t>
            </a:r>
            <a:r>
              <a:rPr lang="es-ES_tradnl" b="1" dirty="0" err="1">
                <a:solidFill>
                  <a:srgbClr val="FFFF00"/>
                </a:solidFill>
                <a:latin typeface="Arial" charset="0"/>
                <a:sym typeface="Symbol" pitchFamily="18" charset="2"/>
              </a:rPr>
              <a:t>J.Urol</a:t>
            </a:r>
            <a:r>
              <a:rPr lang="es-ES_tradnl" b="1" dirty="0">
                <a:solidFill>
                  <a:srgbClr val="FFFF00"/>
                </a:solidFill>
                <a:latin typeface="Arial" charset="0"/>
                <a:sym typeface="Symbol" pitchFamily="18" charset="2"/>
              </a:rPr>
              <a:t>. 2002</a:t>
            </a:r>
            <a:endParaRPr lang="es-ES_tradnl" b="1" dirty="0">
              <a:solidFill>
                <a:srgbClr val="FFFF00"/>
              </a:solidFill>
              <a:latin typeface="Arial" charset="0"/>
            </a:endParaRPr>
          </a:p>
          <a:p>
            <a:r>
              <a:rPr lang="es-ES_tradnl" b="1" dirty="0">
                <a:solidFill>
                  <a:srgbClr val="FFFF00"/>
                </a:solidFill>
                <a:latin typeface="Arial" charset="0"/>
              </a:rPr>
              <a:t>PSA nadir </a:t>
            </a:r>
            <a:r>
              <a:rPr lang="es-ES_tradnl" b="1" dirty="0">
                <a:solidFill>
                  <a:srgbClr val="FFFF00"/>
                </a:solidFill>
                <a:latin typeface="Arial" charset="0"/>
                <a:sym typeface="Symbol" pitchFamily="18" charset="2"/>
              </a:rPr>
              <a:t> 0.5</a:t>
            </a:r>
            <a:r>
              <a:rPr lang="es-ES_tradnl" b="1" dirty="0">
                <a:solidFill>
                  <a:srgbClr val="FFFF00"/>
                </a:solidFill>
                <a:latin typeface="Arial" charset="0"/>
              </a:rPr>
              <a:t>.   AUA. </a:t>
            </a:r>
            <a:r>
              <a:rPr lang="es-ES_tradnl" b="1" dirty="0" err="1">
                <a:solidFill>
                  <a:srgbClr val="FFFF00"/>
                </a:solidFill>
                <a:latin typeface="Arial" charset="0"/>
              </a:rPr>
              <a:t>Oncology</a:t>
            </a:r>
            <a:r>
              <a:rPr lang="es-ES_tradnl" b="1" dirty="0">
                <a:solidFill>
                  <a:srgbClr val="FFFF00"/>
                </a:solidFill>
                <a:latin typeface="Arial" charset="0"/>
              </a:rPr>
              <a:t> 2000</a:t>
            </a:r>
          </a:p>
          <a:p>
            <a:r>
              <a:rPr lang="es-ES_tradnl" b="1" dirty="0">
                <a:solidFill>
                  <a:srgbClr val="FFFF00"/>
                </a:solidFill>
                <a:latin typeface="Arial" charset="0"/>
              </a:rPr>
              <a:t>PSA nadir </a:t>
            </a:r>
            <a:r>
              <a:rPr lang="es-ES_tradnl" b="1" dirty="0">
                <a:solidFill>
                  <a:srgbClr val="FFFF00"/>
                </a:solidFill>
                <a:latin typeface="Arial" charset="0"/>
                <a:sym typeface="Symbol" pitchFamily="18" charset="2"/>
              </a:rPr>
              <a:t> 1</a:t>
            </a:r>
          </a:p>
          <a:p>
            <a:r>
              <a:rPr lang="es-ES_tradnl" b="1" dirty="0">
                <a:solidFill>
                  <a:srgbClr val="FFFF00"/>
                </a:solidFill>
                <a:latin typeface="Arial" charset="0"/>
              </a:rPr>
              <a:t>PSA nadir </a:t>
            </a:r>
            <a:r>
              <a:rPr lang="es-ES_tradnl" b="1" dirty="0">
                <a:solidFill>
                  <a:srgbClr val="FFFF00"/>
                </a:solidFill>
                <a:latin typeface="Arial" charset="0"/>
                <a:sym typeface="Symbol" pitchFamily="18" charset="2"/>
              </a:rPr>
              <a:t> 1.5</a:t>
            </a:r>
            <a:r>
              <a:rPr lang="es-ES_tradnl" b="1" dirty="0">
                <a:solidFill>
                  <a:srgbClr val="FFFF00"/>
                </a:solidFill>
                <a:latin typeface="Arial" charset="0"/>
              </a:rPr>
              <a:t>   </a:t>
            </a:r>
            <a:r>
              <a:rPr lang="es-ES_tradnl" b="1" dirty="0" err="1">
                <a:solidFill>
                  <a:srgbClr val="FFFF00"/>
                </a:solidFill>
                <a:latin typeface="Arial" charset="0"/>
              </a:rPr>
              <a:t>Howart</a:t>
            </a:r>
            <a:r>
              <a:rPr lang="es-ES_tradnl" b="1" dirty="0">
                <a:solidFill>
                  <a:srgbClr val="FFFF00"/>
                </a:solidFill>
                <a:latin typeface="Arial" charset="0"/>
              </a:rPr>
              <a:t>. </a:t>
            </a:r>
            <a:r>
              <a:rPr lang="es-ES_tradnl" b="1" dirty="0" err="1">
                <a:solidFill>
                  <a:srgbClr val="FFFF00"/>
                </a:solidFill>
                <a:latin typeface="Arial" charset="0"/>
              </a:rPr>
              <a:t>Radiother</a:t>
            </a:r>
            <a:r>
              <a:rPr lang="es-ES_tradnl" b="1" dirty="0">
                <a:solidFill>
                  <a:srgbClr val="FFFF00"/>
                </a:solidFill>
                <a:latin typeface="Arial" charset="0"/>
              </a:rPr>
              <a:t> </a:t>
            </a:r>
            <a:r>
              <a:rPr lang="es-ES_tradnl" b="1" dirty="0" err="1">
                <a:solidFill>
                  <a:srgbClr val="FFFF00"/>
                </a:solidFill>
                <a:latin typeface="Arial" charset="0"/>
              </a:rPr>
              <a:t>Oncol</a:t>
            </a:r>
            <a:r>
              <a:rPr lang="es-ES_tradnl" b="1" dirty="0">
                <a:solidFill>
                  <a:srgbClr val="FFFF00"/>
                </a:solidFill>
                <a:latin typeface="Arial" charset="0"/>
              </a:rPr>
              <a:t> 1997</a:t>
            </a:r>
          </a:p>
          <a:p>
            <a:r>
              <a:rPr lang="es-ES_tradnl" b="1" dirty="0">
                <a:solidFill>
                  <a:srgbClr val="FFFF00"/>
                </a:solidFill>
                <a:latin typeface="Arial" charset="0"/>
              </a:rPr>
              <a:t>PSA nadir </a:t>
            </a:r>
            <a:r>
              <a:rPr lang="es-ES_tradnl" b="1" dirty="0">
                <a:solidFill>
                  <a:srgbClr val="FFFF00"/>
                </a:solidFill>
                <a:latin typeface="Arial" charset="0"/>
                <a:sym typeface="Symbol" pitchFamily="18" charset="2"/>
              </a:rPr>
              <a:t> 2</a:t>
            </a:r>
          </a:p>
          <a:p>
            <a:r>
              <a:rPr lang="es-ES_tradnl" b="1" dirty="0">
                <a:solidFill>
                  <a:srgbClr val="FFFF00"/>
                </a:solidFill>
                <a:latin typeface="Arial" charset="0"/>
              </a:rPr>
              <a:t>PSA nadir </a:t>
            </a:r>
            <a:r>
              <a:rPr lang="es-ES_tradnl" b="1" dirty="0">
                <a:solidFill>
                  <a:srgbClr val="FFFF00"/>
                </a:solidFill>
                <a:latin typeface="Arial" charset="0"/>
                <a:sym typeface="Symbol" pitchFamily="18" charset="2"/>
              </a:rPr>
              <a:t> 4</a:t>
            </a:r>
            <a:r>
              <a:rPr lang="es-ES_tradnl" b="1" dirty="0">
                <a:solidFill>
                  <a:srgbClr val="FFFF00"/>
                </a:solidFill>
                <a:latin typeface="Arial" charset="0"/>
              </a:rPr>
              <a:t>   </a:t>
            </a:r>
            <a:r>
              <a:rPr lang="es-ES_tradnl" b="1" dirty="0" err="1">
                <a:solidFill>
                  <a:srgbClr val="FFFF00"/>
                </a:solidFill>
                <a:latin typeface="Arial" charset="0"/>
              </a:rPr>
              <a:t>Hodgson</a:t>
            </a:r>
            <a:r>
              <a:rPr lang="es-ES_tradnl" b="1" dirty="0">
                <a:solidFill>
                  <a:srgbClr val="FFFF00"/>
                </a:solidFill>
                <a:latin typeface="Arial" charset="0"/>
              </a:rPr>
              <a:t>. </a:t>
            </a:r>
            <a:r>
              <a:rPr lang="es-ES_tradnl" b="1" dirty="0" err="1">
                <a:solidFill>
                  <a:srgbClr val="FFFF00"/>
                </a:solidFill>
                <a:latin typeface="Arial" charset="0"/>
              </a:rPr>
              <a:t>Int</a:t>
            </a:r>
            <a:r>
              <a:rPr lang="es-ES_tradnl" b="1" dirty="0">
                <a:solidFill>
                  <a:srgbClr val="FFFF00"/>
                </a:solidFill>
                <a:latin typeface="Arial" charset="0"/>
              </a:rPr>
              <a:t> </a:t>
            </a:r>
            <a:r>
              <a:rPr lang="es-ES_tradnl" b="1" dirty="0" err="1">
                <a:solidFill>
                  <a:srgbClr val="FFFF00"/>
                </a:solidFill>
                <a:latin typeface="Arial" charset="0"/>
              </a:rPr>
              <a:t>Radiot</a:t>
            </a:r>
            <a:r>
              <a:rPr lang="es-ES_tradnl" b="1" dirty="0">
                <a:solidFill>
                  <a:srgbClr val="FFFF00"/>
                </a:solidFill>
                <a:latin typeface="Arial" charset="0"/>
              </a:rPr>
              <a:t> </a:t>
            </a:r>
            <a:r>
              <a:rPr lang="es-ES_tradnl" b="1" dirty="0" err="1">
                <a:solidFill>
                  <a:srgbClr val="FFFF00"/>
                </a:solidFill>
                <a:latin typeface="Arial" charset="0"/>
              </a:rPr>
              <a:t>Oncol</a:t>
            </a:r>
            <a:r>
              <a:rPr lang="es-ES_tradnl" b="1" dirty="0">
                <a:solidFill>
                  <a:srgbClr val="FFFF00"/>
                </a:solidFill>
                <a:latin typeface="Arial" charset="0"/>
              </a:rPr>
              <a:t> 2001</a:t>
            </a:r>
          </a:p>
          <a:p>
            <a:r>
              <a:rPr lang="es-ES_tradnl" b="1" dirty="0">
                <a:solidFill>
                  <a:srgbClr val="FFFF00"/>
                </a:solidFill>
                <a:latin typeface="Arial" charset="0"/>
              </a:rPr>
              <a:t>PSA nadir </a:t>
            </a:r>
            <a:r>
              <a:rPr lang="es-ES_tradnl" b="1" dirty="0">
                <a:solidFill>
                  <a:srgbClr val="FFFF00"/>
                </a:solidFill>
                <a:latin typeface="Arial" charset="0"/>
                <a:sym typeface="Symbol" pitchFamily="18" charset="2"/>
              </a:rPr>
              <a:t> 1</a:t>
            </a:r>
          </a:p>
          <a:p>
            <a:r>
              <a:rPr lang="es-ES_tradnl" b="1" dirty="0">
                <a:solidFill>
                  <a:srgbClr val="FFFF00"/>
                </a:solidFill>
                <a:latin typeface="Arial" charset="0"/>
              </a:rPr>
              <a:t>Período por nadir </a:t>
            </a:r>
            <a:r>
              <a:rPr lang="es-ES_tradnl" b="1" dirty="0">
                <a:solidFill>
                  <a:srgbClr val="FFFF00"/>
                </a:solidFill>
                <a:latin typeface="Arial" charset="0"/>
                <a:sym typeface="Symbol" pitchFamily="18" charset="2"/>
              </a:rPr>
              <a:t> 1</a:t>
            </a:r>
          </a:p>
          <a:p>
            <a:r>
              <a:rPr lang="es-ES_tradnl" b="1" dirty="0">
                <a:solidFill>
                  <a:srgbClr val="FFFF00"/>
                </a:solidFill>
                <a:latin typeface="Arial" charset="0"/>
                <a:sym typeface="Symbol" pitchFamily="18" charset="2"/>
              </a:rPr>
              <a:t>Nadir  1 y tiempo a nadir &lt;1 año</a:t>
            </a:r>
          </a:p>
          <a:p>
            <a:r>
              <a:rPr lang="es-ES_tradnl" b="1" dirty="0">
                <a:solidFill>
                  <a:srgbClr val="FFFF00"/>
                </a:solidFill>
                <a:latin typeface="Arial" charset="0"/>
                <a:sym typeface="Symbol" pitchFamily="18" charset="2"/>
              </a:rPr>
              <a:t>Nadir (n+1)  1, sobre nadir</a:t>
            </a:r>
          </a:p>
          <a:p>
            <a:r>
              <a:rPr lang="es-ES_tradnl" b="1" dirty="0">
                <a:solidFill>
                  <a:srgbClr val="FFFF00"/>
                </a:solidFill>
                <a:latin typeface="Arial" charset="0"/>
                <a:sym typeface="Symbol" pitchFamily="18" charset="2"/>
              </a:rPr>
              <a:t>Nadir (n+2)  2, sobre nadir</a:t>
            </a:r>
          </a:p>
          <a:p>
            <a:r>
              <a:rPr lang="es-ES_tradnl" b="1" dirty="0">
                <a:solidFill>
                  <a:srgbClr val="FFFF00"/>
                </a:solidFill>
                <a:latin typeface="Arial" charset="0"/>
                <a:sym typeface="Symbol" pitchFamily="18" charset="2"/>
              </a:rPr>
              <a:t>Nadir (n+3)  3, sobre nadir</a:t>
            </a:r>
          </a:p>
          <a:p>
            <a:r>
              <a:rPr lang="es-ES_tradnl" b="1" dirty="0">
                <a:solidFill>
                  <a:srgbClr val="FFFF00"/>
                </a:solidFill>
                <a:latin typeface="Arial" charset="0"/>
                <a:sym typeface="Symbol" pitchFamily="18" charset="2"/>
              </a:rPr>
              <a:t>Nadir (n+4)  4, sobre nadir</a:t>
            </a:r>
          </a:p>
          <a:p>
            <a:r>
              <a:rPr lang="es-ES_tradnl" b="1" dirty="0">
                <a:solidFill>
                  <a:srgbClr val="FFFF00"/>
                </a:solidFill>
                <a:latin typeface="Arial" charset="0"/>
                <a:sym typeface="Symbol" pitchFamily="18" charset="2"/>
              </a:rPr>
              <a:t>2 incrementos y PSA  1.5.   Vancouver </a:t>
            </a:r>
            <a:r>
              <a:rPr lang="es-ES_tradnl" b="1" dirty="0" err="1">
                <a:solidFill>
                  <a:srgbClr val="FFFF00"/>
                </a:solidFill>
                <a:latin typeface="Arial" charset="0"/>
                <a:sym typeface="Symbol" pitchFamily="18" charset="2"/>
              </a:rPr>
              <a:t>Pickles</a:t>
            </a:r>
            <a:r>
              <a:rPr lang="es-ES_tradnl" b="1" dirty="0">
                <a:solidFill>
                  <a:srgbClr val="FFFF00"/>
                </a:solidFill>
                <a:latin typeface="Arial" charset="0"/>
                <a:sym typeface="Symbol" pitchFamily="18" charset="2"/>
              </a:rPr>
              <a:t>. </a:t>
            </a:r>
            <a:r>
              <a:rPr lang="es-ES_tradnl" b="1" dirty="0" err="1">
                <a:solidFill>
                  <a:srgbClr val="FFFF00"/>
                </a:solidFill>
                <a:latin typeface="Arial" charset="0"/>
                <a:sym typeface="Symbol" pitchFamily="18" charset="2"/>
              </a:rPr>
              <a:t>Int</a:t>
            </a:r>
            <a:r>
              <a:rPr lang="es-ES_tradnl" b="1" dirty="0">
                <a:solidFill>
                  <a:srgbClr val="FFFF00"/>
                </a:solidFill>
                <a:latin typeface="Arial" charset="0"/>
                <a:sym typeface="Symbol" pitchFamily="18" charset="2"/>
              </a:rPr>
              <a:t> </a:t>
            </a:r>
            <a:r>
              <a:rPr lang="es-ES_tradnl" b="1" dirty="0" err="1">
                <a:solidFill>
                  <a:srgbClr val="FFFF00"/>
                </a:solidFill>
                <a:latin typeface="Arial" charset="0"/>
                <a:sym typeface="Symbol" pitchFamily="18" charset="2"/>
              </a:rPr>
              <a:t>Radiot</a:t>
            </a:r>
            <a:r>
              <a:rPr lang="es-ES_tradnl" b="1" dirty="0">
                <a:solidFill>
                  <a:srgbClr val="FFFF00"/>
                </a:solidFill>
                <a:latin typeface="Arial" charset="0"/>
                <a:sym typeface="Symbol" pitchFamily="18" charset="2"/>
              </a:rPr>
              <a:t> </a:t>
            </a:r>
            <a:r>
              <a:rPr lang="es-ES_tradnl" b="1" dirty="0" err="1">
                <a:solidFill>
                  <a:srgbClr val="FFFF00"/>
                </a:solidFill>
                <a:latin typeface="Arial" charset="0"/>
                <a:sym typeface="Symbol" pitchFamily="18" charset="2"/>
              </a:rPr>
              <a:t>Oncol</a:t>
            </a:r>
            <a:r>
              <a:rPr lang="es-ES_tradnl" b="1" dirty="0">
                <a:solidFill>
                  <a:srgbClr val="FFFF00"/>
                </a:solidFill>
                <a:latin typeface="Arial" charset="0"/>
                <a:sym typeface="Symbol" pitchFamily="18" charset="2"/>
              </a:rPr>
              <a:t> 1999</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409700" y="718592"/>
            <a:ext cx="5867400" cy="641350"/>
          </a:xfrm>
          <a:prstGeom prst="rect">
            <a:avLst/>
          </a:prstGeom>
          <a:noFill/>
          <a:ln w="9525">
            <a:noFill/>
            <a:miter lim="800000"/>
            <a:headEnd/>
            <a:tailEnd/>
          </a:ln>
          <a:effectLst/>
        </p:spPr>
        <p:txBody>
          <a:bodyPr>
            <a:spAutoFit/>
          </a:bodyPr>
          <a:lstStyle/>
          <a:p>
            <a:pPr algn="ctr"/>
            <a:r>
              <a:rPr lang="es-ES_tradnl" sz="1800" b="1" dirty="0" err="1">
                <a:solidFill>
                  <a:schemeClr val="bg1">
                    <a:lumMod val="95000"/>
                    <a:lumOff val="5000"/>
                  </a:schemeClr>
                </a:solidFill>
                <a:latin typeface="Arial" charset="0"/>
              </a:rPr>
              <a:t>Correlation</a:t>
            </a:r>
            <a:r>
              <a:rPr lang="es-ES_tradnl" sz="1800" b="1" dirty="0">
                <a:solidFill>
                  <a:schemeClr val="bg1">
                    <a:lumMod val="95000"/>
                    <a:lumOff val="5000"/>
                  </a:schemeClr>
                </a:solidFill>
                <a:latin typeface="Arial" charset="0"/>
              </a:rPr>
              <a:t> of </a:t>
            </a:r>
            <a:r>
              <a:rPr lang="es-ES_tradnl" sz="1800" b="1" dirty="0" err="1">
                <a:solidFill>
                  <a:schemeClr val="bg1">
                    <a:lumMod val="95000"/>
                    <a:lumOff val="5000"/>
                  </a:schemeClr>
                </a:solidFill>
                <a:latin typeface="Arial" charset="0"/>
              </a:rPr>
              <a:t>various</a:t>
            </a:r>
            <a:r>
              <a:rPr lang="es-ES_tradnl" sz="1800" b="1" dirty="0">
                <a:solidFill>
                  <a:schemeClr val="bg1">
                    <a:lumMod val="95000"/>
                    <a:lumOff val="5000"/>
                  </a:schemeClr>
                </a:solidFill>
                <a:latin typeface="Arial" charset="0"/>
              </a:rPr>
              <a:t> </a:t>
            </a:r>
            <a:r>
              <a:rPr lang="es-ES_tradnl" sz="1800" b="1" dirty="0" err="1">
                <a:solidFill>
                  <a:schemeClr val="bg1">
                    <a:lumMod val="95000"/>
                    <a:lumOff val="5000"/>
                  </a:schemeClr>
                </a:solidFill>
                <a:latin typeface="Arial" charset="0"/>
              </a:rPr>
              <a:t>biochemial</a:t>
            </a:r>
            <a:r>
              <a:rPr lang="es-ES_tradnl" sz="1800" b="1" dirty="0">
                <a:solidFill>
                  <a:schemeClr val="bg1">
                    <a:lumMod val="95000"/>
                    <a:lumOff val="5000"/>
                  </a:schemeClr>
                </a:solidFill>
                <a:latin typeface="Arial" charset="0"/>
              </a:rPr>
              <a:t> </a:t>
            </a:r>
            <a:r>
              <a:rPr lang="es-ES_tradnl" sz="1800" b="1" dirty="0" err="1">
                <a:solidFill>
                  <a:schemeClr val="bg1">
                    <a:lumMod val="95000"/>
                    <a:lumOff val="5000"/>
                  </a:schemeClr>
                </a:solidFill>
                <a:latin typeface="Arial" charset="0"/>
              </a:rPr>
              <a:t>failure</a:t>
            </a:r>
            <a:r>
              <a:rPr lang="es-ES_tradnl" sz="1800" b="1" dirty="0">
                <a:solidFill>
                  <a:schemeClr val="bg1">
                    <a:lumMod val="95000"/>
                    <a:lumOff val="5000"/>
                  </a:schemeClr>
                </a:solidFill>
                <a:latin typeface="Arial" charset="0"/>
              </a:rPr>
              <a:t> </a:t>
            </a:r>
            <a:r>
              <a:rPr lang="es-ES_tradnl" sz="1800" b="1" dirty="0" err="1">
                <a:solidFill>
                  <a:schemeClr val="bg1">
                    <a:lumMod val="95000"/>
                    <a:lumOff val="5000"/>
                  </a:schemeClr>
                </a:solidFill>
                <a:latin typeface="Arial" charset="0"/>
              </a:rPr>
              <a:t>definitions</a:t>
            </a:r>
            <a:r>
              <a:rPr lang="es-ES_tradnl" sz="1800" b="1" dirty="0">
                <a:solidFill>
                  <a:schemeClr val="bg1">
                    <a:lumMod val="95000"/>
                    <a:lumOff val="5000"/>
                  </a:schemeClr>
                </a:solidFill>
                <a:latin typeface="Arial" charset="0"/>
              </a:rPr>
              <a:t> </a:t>
            </a:r>
            <a:r>
              <a:rPr lang="es-ES_tradnl" sz="1800" b="1" dirty="0" err="1">
                <a:solidFill>
                  <a:schemeClr val="bg1">
                    <a:lumMod val="95000"/>
                    <a:lumOff val="5000"/>
                  </a:schemeClr>
                </a:solidFill>
                <a:latin typeface="Arial" charset="0"/>
              </a:rPr>
              <a:t>with</a:t>
            </a:r>
            <a:r>
              <a:rPr lang="es-ES_tradnl" sz="1800" b="1" dirty="0">
                <a:solidFill>
                  <a:schemeClr val="bg1">
                    <a:lumMod val="95000"/>
                    <a:lumOff val="5000"/>
                  </a:schemeClr>
                </a:solidFill>
                <a:latin typeface="Arial" charset="0"/>
              </a:rPr>
              <a:t> </a:t>
            </a:r>
            <a:r>
              <a:rPr lang="es-ES_tradnl" sz="1800" b="1" dirty="0" err="1">
                <a:solidFill>
                  <a:schemeClr val="bg1">
                    <a:lumMod val="95000"/>
                    <a:lumOff val="5000"/>
                  </a:schemeClr>
                </a:solidFill>
                <a:latin typeface="Arial" charset="0"/>
              </a:rPr>
              <a:t>clinical</a:t>
            </a:r>
            <a:r>
              <a:rPr lang="es-ES_tradnl" sz="1800" b="1" dirty="0">
                <a:solidFill>
                  <a:schemeClr val="bg1">
                    <a:lumMod val="95000"/>
                    <a:lumOff val="5000"/>
                  </a:schemeClr>
                </a:solidFill>
                <a:latin typeface="Arial" charset="0"/>
              </a:rPr>
              <a:t> </a:t>
            </a:r>
            <a:r>
              <a:rPr lang="es-ES_tradnl" sz="1800" b="1" dirty="0" err="1">
                <a:solidFill>
                  <a:schemeClr val="bg1">
                    <a:lumMod val="95000"/>
                    <a:lumOff val="5000"/>
                  </a:schemeClr>
                </a:solidFill>
                <a:latin typeface="Arial" charset="0"/>
              </a:rPr>
              <a:t>failure</a:t>
            </a:r>
            <a:r>
              <a:rPr lang="es-ES_tradnl" sz="1800" b="1" dirty="0">
                <a:solidFill>
                  <a:schemeClr val="bg1">
                    <a:lumMod val="95000"/>
                    <a:lumOff val="5000"/>
                  </a:schemeClr>
                </a:solidFill>
                <a:latin typeface="Arial" charset="0"/>
              </a:rPr>
              <a:t> (</a:t>
            </a:r>
            <a:r>
              <a:rPr lang="es-ES_tradnl" sz="1800" b="1" i="1" dirty="0">
                <a:solidFill>
                  <a:schemeClr val="bg1">
                    <a:lumMod val="95000"/>
                    <a:lumOff val="5000"/>
                  </a:schemeClr>
                </a:solidFill>
                <a:latin typeface="Arial" charset="0"/>
              </a:rPr>
              <a:t>n = 727</a:t>
            </a:r>
            <a:r>
              <a:rPr lang="es-ES_tradnl" sz="1800" b="1" dirty="0">
                <a:solidFill>
                  <a:schemeClr val="bg1">
                    <a:lumMod val="95000"/>
                    <a:lumOff val="5000"/>
                  </a:schemeClr>
                </a:solidFill>
                <a:latin typeface="Arial" charset="0"/>
              </a:rPr>
              <a:t>)</a:t>
            </a:r>
            <a:endParaRPr lang="es-ES_tradnl" dirty="0">
              <a:solidFill>
                <a:schemeClr val="bg1">
                  <a:lumMod val="95000"/>
                  <a:lumOff val="5000"/>
                </a:schemeClr>
              </a:solidFill>
              <a:latin typeface="Times New Roman" pitchFamily="18" charset="0"/>
            </a:endParaRPr>
          </a:p>
        </p:txBody>
      </p:sp>
      <p:sp>
        <p:nvSpPr>
          <p:cNvPr id="5" name="Text Box 5"/>
          <p:cNvSpPr txBox="1">
            <a:spLocks noChangeArrowheads="1"/>
          </p:cNvSpPr>
          <p:nvPr/>
        </p:nvSpPr>
        <p:spPr bwMode="auto">
          <a:xfrm>
            <a:off x="0" y="5786454"/>
            <a:ext cx="5513388" cy="549275"/>
          </a:xfrm>
          <a:prstGeom prst="rect">
            <a:avLst/>
          </a:prstGeom>
          <a:noFill/>
          <a:ln w="9525">
            <a:noFill/>
            <a:miter lim="800000"/>
            <a:headEnd/>
            <a:tailEnd/>
          </a:ln>
          <a:effectLst/>
        </p:spPr>
        <p:txBody>
          <a:bodyPr wrap="none">
            <a:spAutoFit/>
          </a:bodyPr>
          <a:lstStyle/>
          <a:p>
            <a:r>
              <a:rPr lang="en-US" sz="1000" b="1" i="1" dirty="0">
                <a:latin typeface="Arial" charset="0"/>
              </a:rPr>
              <a:t>All definitions were statistically significant with p&lt;0.001 8log-rank)  </a:t>
            </a:r>
          </a:p>
          <a:p>
            <a:r>
              <a:rPr lang="en-US" sz="1000" b="1" i="1" dirty="0">
                <a:latin typeface="Arial" charset="0"/>
              </a:rPr>
              <a:t>Abbreviations: BF= biochemical failure; CL=clinical failure; BC=biochemically controlled</a:t>
            </a:r>
          </a:p>
          <a:p>
            <a:endParaRPr lang="es-ES_tradnl" sz="1000" b="1" dirty="0">
              <a:latin typeface="Arial" charset="0"/>
            </a:endParaRPr>
          </a:p>
        </p:txBody>
      </p:sp>
      <p:sp>
        <p:nvSpPr>
          <p:cNvPr id="6" name="Text Box 7"/>
          <p:cNvSpPr txBox="1">
            <a:spLocks noChangeArrowheads="1"/>
          </p:cNvSpPr>
          <p:nvPr/>
        </p:nvSpPr>
        <p:spPr bwMode="auto">
          <a:xfrm>
            <a:off x="5072066" y="6286520"/>
            <a:ext cx="3225755" cy="338554"/>
          </a:xfrm>
          <a:prstGeom prst="rect">
            <a:avLst/>
          </a:prstGeom>
          <a:noFill/>
          <a:ln w="9525">
            <a:noFill/>
            <a:miter lim="800000"/>
            <a:headEnd/>
            <a:tailEnd/>
          </a:ln>
          <a:effectLst/>
        </p:spPr>
        <p:txBody>
          <a:bodyPr wrap="none">
            <a:spAutoFit/>
          </a:bodyPr>
          <a:lstStyle/>
          <a:p>
            <a:r>
              <a:rPr lang="es-ES_tradnl" sz="1600" b="1" dirty="0"/>
              <a:t>L.Kestin,Int.J.Radiation,53,304,2002</a:t>
            </a:r>
            <a:endParaRPr lang="es-ES" sz="1600" b="1" dirty="0"/>
          </a:p>
        </p:txBody>
      </p:sp>
      <p:graphicFrame>
        <p:nvGraphicFramePr>
          <p:cNvPr id="1027" name="Object 3"/>
          <p:cNvGraphicFramePr>
            <a:graphicFrameLocks noChangeAspect="1"/>
          </p:cNvGraphicFramePr>
          <p:nvPr/>
        </p:nvGraphicFramePr>
        <p:xfrm>
          <a:off x="0" y="1643050"/>
          <a:ext cx="9029700" cy="4191000"/>
        </p:xfrm>
        <a:graphic>
          <a:graphicData uri="http://schemas.openxmlformats.org/presentationml/2006/ole">
            <p:oleObj spid="_x0000_s54274" name="Document" r:id="rId3" imgW="9416839" imgH="4388880" progId="Word.Documen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928662" y="285728"/>
            <a:ext cx="7429552"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Picture 2" descr="F:\Pictures\TRABAJO PABLO\FOTOS PROCEDIMIENTO BRAQUITERAPIA\IMAG0316.jpg"/>
          <p:cNvPicPr>
            <a:picLocks noChangeAspect="1" noChangeArrowheads="1"/>
          </p:cNvPicPr>
          <p:nvPr/>
        </p:nvPicPr>
        <p:blipFill>
          <a:blip r:embed="rId2" cstate="print"/>
          <a:srcRect/>
          <a:stretch>
            <a:fillRect/>
          </a:stretch>
        </p:blipFill>
        <p:spPr bwMode="auto">
          <a:xfrm>
            <a:off x="1928794" y="2285992"/>
            <a:ext cx="5072098" cy="3381399"/>
          </a:xfrm>
          <a:prstGeom prst="rect">
            <a:avLst/>
          </a:prstGeom>
          <a:noFill/>
        </p:spPr>
      </p:pic>
      <p:sp>
        <p:nvSpPr>
          <p:cNvPr id="4" name="7 Título"/>
          <p:cNvSpPr>
            <a:spLocks noGrp="1"/>
          </p:cNvSpPr>
          <p:nvPr>
            <p:ph type="title"/>
          </p:nvPr>
        </p:nvSpPr>
        <p:spPr/>
        <p:txBody>
          <a:bodyPr>
            <a:normAutofit/>
          </a:bodyPr>
          <a:lstStyle/>
          <a:p>
            <a:r>
              <a:rPr lang="es-ES" b="1" u="sng" dirty="0" smtClean="0">
                <a:solidFill>
                  <a:srgbClr val="002060"/>
                </a:solidFill>
              </a:rPr>
              <a:t>BRAQUITERAPIA PROSTÁTICA</a:t>
            </a:r>
            <a:endParaRPr lang="es-ES" b="1" u="sng"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rgbClr val="C00000"/>
            </a:solidFill>
          </a:ln>
          <a:effectLst>
            <a:glow rad="228600">
              <a:schemeClr val="accent3">
                <a:satMod val="175000"/>
                <a:alpha val="40000"/>
              </a:schemeClr>
            </a:glow>
          </a:effectLst>
        </p:spPr>
        <p:txBody>
          <a:bodyPr>
            <a:normAutofit fontScale="90000"/>
          </a:bodyPr>
          <a:lstStyle/>
          <a:p>
            <a:r>
              <a:rPr lang="es-ES" b="1" dirty="0" smtClean="0">
                <a:solidFill>
                  <a:srgbClr val="FF0000"/>
                </a:solidFill>
              </a:rPr>
              <a:t>CONSENSO PARA FALLO BIOQUÍMICO</a:t>
            </a:r>
            <a:endParaRPr lang="es-ES" b="1" dirty="0">
              <a:solidFill>
                <a:srgbClr val="FF0000"/>
              </a:solidFill>
            </a:endParaRPr>
          </a:p>
        </p:txBody>
      </p:sp>
      <p:sp>
        <p:nvSpPr>
          <p:cNvPr id="3" name="2 Rectángulo"/>
          <p:cNvSpPr/>
          <p:nvPr/>
        </p:nvSpPr>
        <p:spPr>
          <a:xfrm>
            <a:off x="1142976" y="2274838"/>
            <a:ext cx="7143800" cy="1477328"/>
          </a:xfrm>
          <a:prstGeom prst="rect">
            <a:avLst/>
          </a:prstGeom>
        </p:spPr>
        <p:txBody>
          <a:bodyPr wrap="square">
            <a:spAutoFit/>
          </a:bodyPr>
          <a:lstStyle/>
          <a:p>
            <a:r>
              <a:rPr lang="en-US" b="1" dirty="0" smtClean="0"/>
              <a:t>Roach M 3rd, Hanks G, Thames H </a:t>
            </a:r>
            <a:r>
              <a:rPr lang="en-US" b="1" dirty="0" err="1" smtClean="0"/>
              <a:t>Jr</a:t>
            </a:r>
            <a:r>
              <a:rPr lang="en-US" b="1" dirty="0" smtClean="0"/>
              <a:t>, et al.: Defining biochemical failure following radiotherapy with or without hormonal therapy in men with clinically localized prostate cancer: recommendations of the RTOG-ASTRO Phoenix Consensus Conference. </a:t>
            </a:r>
            <a:r>
              <a:rPr lang="es-ES" b="1" dirty="0" err="1" smtClean="0"/>
              <a:t>Int</a:t>
            </a:r>
            <a:r>
              <a:rPr lang="es-ES" b="1" dirty="0" smtClean="0"/>
              <a:t> J </a:t>
            </a:r>
            <a:r>
              <a:rPr lang="es-ES" b="1" dirty="0" err="1" smtClean="0"/>
              <a:t>Radiat</a:t>
            </a:r>
            <a:r>
              <a:rPr lang="es-ES" b="1" dirty="0" smtClean="0"/>
              <a:t> </a:t>
            </a:r>
            <a:r>
              <a:rPr lang="es-ES" b="1" dirty="0" err="1" smtClean="0"/>
              <a:t>Oncol</a:t>
            </a:r>
            <a:r>
              <a:rPr lang="es-ES" b="1" dirty="0" smtClean="0"/>
              <a:t> </a:t>
            </a:r>
            <a:r>
              <a:rPr lang="es-ES" b="1" dirty="0" err="1" smtClean="0"/>
              <a:t>Biol</a:t>
            </a:r>
            <a:r>
              <a:rPr lang="es-ES" b="1" dirty="0" smtClean="0"/>
              <a:t> </a:t>
            </a:r>
            <a:r>
              <a:rPr lang="es-ES" b="1" dirty="0" err="1" smtClean="0"/>
              <a:t>Phys</a:t>
            </a:r>
            <a:r>
              <a:rPr lang="es-ES" b="1" dirty="0" smtClean="0"/>
              <a:t> 65 (4): 965-74, 2006</a:t>
            </a:r>
            <a:endParaRPr lang="es-ES" b="1" dirty="0"/>
          </a:p>
        </p:txBody>
      </p:sp>
      <p:sp>
        <p:nvSpPr>
          <p:cNvPr id="4" name="3 CuadroTexto"/>
          <p:cNvSpPr txBox="1"/>
          <p:nvPr/>
        </p:nvSpPr>
        <p:spPr>
          <a:xfrm>
            <a:off x="3131840" y="4221088"/>
            <a:ext cx="2553904" cy="584775"/>
          </a:xfrm>
          <a:prstGeom prst="rect">
            <a:avLst/>
          </a:prstGeom>
          <a:noFill/>
        </p:spPr>
        <p:txBody>
          <a:bodyPr wrap="none" rtlCol="0">
            <a:spAutoFit/>
          </a:bodyPr>
          <a:lstStyle/>
          <a:p>
            <a:r>
              <a:rPr lang="es-ES" sz="3200" b="1" dirty="0" smtClean="0">
                <a:solidFill>
                  <a:srgbClr val="FFFF00"/>
                </a:solidFill>
              </a:rPr>
              <a:t>NADIR + 2 </a:t>
            </a:r>
            <a:r>
              <a:rPr lang="es-ES" sz="3200" b="1" dirty="0" err="1" smtClean="0">
                <a:solidFill>
                  <a:srgbClr val="FFFF00"/>
                </a:solidFill>
              </a:rPr>
              <a:t>ngr</a:t>
            </a:r>
            <a:endParaRPr lang="es-ES" sz="32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rgbClr val="C00000"/>
            </a:solidFill>
          </a:ln>
          <a:effectLst>
            <a:glow rad="228600">
              <a:schemeClr val="accent3">
                <a:satMod val="175000"/>
                <a:alpha val="40000"/>
              </a:schemeClr>
            </a:glow>
          </a:effectLst>
        </p:spPr>
        <p:txBody>
          <a:bodyPr/>
          <a:lstStyle/>
          <a:p>
            <a:r>
              <a:rPr lang="es-ES" b="1" dirty="0" smtClean="0">
                <a:solidFill>
                  <a:srgbClr val="FF0000"/>
                </a:solidFill>
              </a:rPr>
              <a:t>SEGUIMIENTO</a:t>
            </a:r>
            <a:endParaRPr lang="es-ES" b="1" dirty="0">
              <a:solidFill>
                <a:srgbClr val="FF0000"/>
              </a:solidFill>
            </a:endParaRPr>
          </a:p>
        </p:txBody>
      </p:sp>
      <p:sp>
        <p:nvSpPr>
          <p:cNvPr id="3" name="Text Box 4"/>
          <p:cNvSpPr txBox="1">
            <a:spLocks noChangeArrowheads="1"/>
          </p:cNvSpPr>
          <p:nvPr/>
        </p:nvSpPr>
        <p:spPr bwMode="auto">
          <a:xfrm>
            <a:off x="1500166" y="1785926"/>
            <a:ext cx="5715000" cy="701675"/>
          </a:xfrm>
          <a:prstGeom prst="rect">
            <a:avLst/>
          </a:prstGeom>
          <a:noFill/>
          <a:ln w="9525">
            <a:noFill/>
            <a:miter lim="800000"/>
            <a:headEnd/>
            <a:tailEnd/>
          </a:ln>
          <a:effectLst/>
        </p:spPr>
        <p:txBody>
          <a:bodyPr>
            <a:spAutoFit/>
          </a:bodyPr>
          <a:lstStyle/>
          <a:p>
            <a:pPr algn="ctr"/>
            <a:r>
              <a:rPr lang="es-ES_tradnl" sz="2000" b="1" dirty="0">
                <a:solidFill>
                  <a:schemeClr val="bg1">
                    <a:lumMod val="95000"/>
                    <a:lumOff val="5000"/>
                  </a:schemeClr>
                </a:solidFill>
                <a:latin typeface="Arial" charset="0"/>
              </a:rPr>
              <a:t>Papel de la Biopsia en la definición del </a:t>
            </a:r>
            <a:r>
              <a:rPr lang="es-ES_tradnl" sz="2000" b="1" dirty="0" smtClean="0">
                <a:solidFill>
                  <a:schemeClr val="bg1">
                    <a:lumMod val="95000"/>
                    <a:lumOff val="5000"/>
                  </a:schemeClr>
                </a:solidFill>
                <a:latin typeface="Arial" charset="0"/>
              </a:rPr>
              <a:t>Resultado (ASTRO)</a:t>
            </a:r>
            <a:endParaRPr lang="es-ES_tradnl" sz="2000" dirty="0">
              <a:solidFill>
                <a:schemeClr val="bg1">
                  <a:lumMod val="95000"/>
                  <a:lumOff val="5000"/>
                </a:schemeClr>
              </a:solidFill>
              <a:latin typeface="Times New Roman" pitchFamily="18" charset="0"/>
            </a:endParaRPr>
          </a:p>
        </p:txBody>
      </p:sp>
      <p:sp>
        <p:nvSpPr>
          <p:cNvPr id="4" name="Text Box 5"/>
          <p:cNvSpPr txBox="1">
            <a:spLocks noChangeArrowheads="1"/>
          </p:cNvSpPr>
          <p:nvPr/>
        </p:nvSpPr>
        <p:spPr bwMode="auto">
          <a:xfrm>
            <a:off x="785786" y="2857496"/>
            <a:ext cx="7467600" cy="3806825"/>
          </a:xfrm>
          <a:prstGeom prst="rect">
            <a:avLst/>
          </a:prstGeom>
          <a:noFill/>
          <a:ln w="9525">
            <a:noFill/>
            <a:miter lim="800000"/>
            <a:headEnd/>
            <a:tailEnd/>
          </a:ln>
          <a:effectLst/>
        </p:spPr>
        <p:txBody>
          <a:bodyPr>
            <a:spAutoFit/>
          </a:bodyPr>
          <a:lstStyle/>
          <a:p>
            <a:pPr marL="190500" indent="-190500" algn="just">
              <a:lnSpc>
                <a:spcPct val="150000"/>
              </a:lnSpc>
              <a:buFontTx/>
              <a:buChar char="•"/>
            </a:pPr>
            <a:r>
              <a:rPr lang="es-ES_tradnl" sz="1800" b="1" dirty="0">
                <a:solidFill>
                  <a:srgbClr val="FFFF00"/>
                </a:solidFill>
                <a:latin typeface="Arial" charset="0"/>
              </a:rPr>
              <a:t>No recomendación de biopsias en períodos menores de 2 años post tratamiento.</a:t>
            </a:r>
          </a:p>
          <a:p>
            <a:pPr marL="190500" indent="-190500" algn="just">
              <a:lnSpc>
                <a:spcPct val="150000"/>
              </a:lnSpc>
              <a:buFontTx/>
              <a:buChar char="•"/>
            </a:pPr>
            <a:endParaRPr lang="es-ES_tradnl" sz="1800" b="1" dirty="0">
              <a:solidFill>
                <a:srgbClr val="FFFF00"/>
              </a:solidFill>
              <a:latin typeface="Arial" charset="0"/>
            </a:endParaRPr>
          </a:p>
          <a:p>
            <a:pPr marL="190500" indent="-190500" algn="just">
              <a:lnSpc>
                <a:spcPct val="150000"/>
              </a:lnSpc>
              <a:buFontTx/>
              <a:buChar char="•"/>
            </a:pPr>
            <a:r>
              <a:rPr lang="es-ES_tradnl" sz="1800" b="1" dirty="0">
                <a:solidFill>
                  <a:srgbClr val="FFFF00"/>
                </a:solidFill>
                <a:latin typeface="Arial" charset="0"/>
              </a:rPr>
              <a:t>No recomendación de biopsia sistemática en el 100% de los pacientes.</a:t>
            </a:r>
            <a:r>
              <a:rPr lang="es-ES_tradnl" sz="1800" b="1" dirty="0">
                <a:solidFill>
                  <a:srgbClr val="FFFF00"/>
                </a:solidFill>
                <a:latin typeface="Arial" charset="0"/>
                <a:sym typeface="Symbol" pitchFamily="18" charset="2"/>
              </a:rPr>
              <a:t> </a:t>
            </a:r>
          </a:p>
          <a:p>
            <a:pPr marL="190500" indent="-190500" algn="just">
              <a:lnSpc>
                <a:spcPct val="150000"/>
              </a:lnSpc>
              <a:buFontTx/>
              <a:buChar char="•"/>
            </a:pPr>
            <a:endParaRPr lang="es-ES_tradnl" sz="1800" b="1" dirty="0">
              <a:solidFill>
                <a:srgbClr val="FFFF00"/>
              </a:solidFill>
              <a:latin typeface="Arial" charset="0"/>
              <a:sym typeface="Symbol" pitchFamily="18" charset="2"/>
            </a:endParaRPr>
          </a:p>
          <a:p>
            <a:pPr marL="190500" indent="-190500" algn="just">
              <a:lnSpc>
                <a:spcPct val="150000"/>
              </a:lnSpc>
              <a:buFontTx/>
              <a:buChar char="•"/>
            </a:pPr>
            <a:r>
              <a:rPr lang="es-ES_tradnl" sz="1800" b="1" dirty="0">
                <a:solidFill>
                  <a:srgbClr val="FFFF00"/>
                </a:solidFill>
                <a:latin typeface="Arial" charset="0"/>
                <a:sym typeface="Symbol" pitchFamily="18" charset="2"/>
              </a:rPr>
              <a:t>Sí se recomienda en pacientes con elevación de PSA que orienta las opciones de tratamiento.</a:t>
            </a:r>
          </a:p>
          <a:p>
            <a:pPr marL="190500" indent="-190500" algn="just">
              <a:lnSpc>
                <a:spcPct val="150000"/>
              </a:lnSpc>
              <a:buFontTx/>
              <a:buChar char="•"/>
            </a:pPr>
            <a:endParaRPr lang="es-ES_tradnl" sz="1800" b="1" dirty="0">
              <a:solidFill>
                <a:srgbClr val="FFFF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nodeType="clickEffect">
                                  <p:stCondLst>
                                    <p:cond delay="0"/>
                                  </p:stCondLst>
                                  <p:childTnLst>
                                    <p:animClr clrSpc="rgb">
                                      <p:cBhvr override="childStyle">
                                        <p:cTn id="6" dur="250" autoRev="1" fill="hold"/>
                                        <p:tgtEl>
                                          <p:spTgt spid="4">
                                            <p:txEl>
                                              <p:pRg st="0" end="0"/>
                                            </p:txEl>
                                          </p:spTgt>
                                        </p:tgtEl>
                                        <p:attrNameLst>
                                          <p:attrName>style.color</p:attrName>
                                        </p:attrNameLst>
                                      </p:cBhvr>
                                      <p:to>
                                        <a:schemeClr val="bg1"/>
                                      </p:to>
                                    </p:animClr>
                                    <p:animClr clrSpc="rgb">
                                      <p:cBhvr>
                                        <p:cTn id="7" dur="250" autoRev="1" fill="hold"/>
                                        <p:tgtEl>
                                          <p:spTgt spid="4">
                                            <p:txEl>
                                              <p:pRg st="0" end="0"/>
                                            </p:txEl>
                                          </p:spTgt>
                                        </p:tgtEl>
                                        <p:attrNameLst>
                                          <p:attrName>fillcolor</p:attrName>
                                        </p:attrNameLst>
                                      </p:cBhvr>
                                      <p:to>
                                        <a:schemeClr val="bg1"/>
                                      </p:to>
                                    </p:animClr>
                                    <p:set>
                                      <p:cBhvr>
                                        <p:cTn id="8" dur="250" autoRev="1" fill="hold"/>
                                        <p:tgtEl>
                                          <p:spTgt spid="4">
                                            <p:txEl>
                                              <p:pRg st="0" end="0"/>
                                            </p:txEl>
                                          </p:spTgt>
                                        </p:tgtEl>
                                        <p:attrNameLst>
                                          <p:attrName>fill.type</p:attrName>
                                        </p:attrNameLst>
                                      </p:cBhvr>
                                      <p:to>
                                        <p:strVal val="solid"/>
                                      </p:to>
                                    </p:set>
                                    <p:set>
                                      <p:cBhvr>
                                        <p:cTn id="9" dur="250" autoRev="1" fill="hold"/>
                                        <p:tgtEl>
                                          <p:spTgt spid="4">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hold" nodeType="clickEffect">
                                  <p:stCondLst>
                                    <p:cond delay="0"/>
                                  </p:stCondLst>
                                  <p:childTnLst>
                                    <p:animClr clrSpc="rgb">
                                      <p:cBhvr override="childStyle">
                                        <p:cTn id="13" dur="250" autoRev="1" fill="hold"/>
                                        <p:tgtEl>
                                          <p:spTgt spid="4">
                                            <p:txEl>
                                              <p:pRg st="2" end="2"/>
                                            </p:txEl>
                                          </p:spTgt>
                                        </p:tgtEl>
                                        <p:attrNameLst>
                                          <p:attrName>style.color</p:attrName>
                                        </p:attrNameLst>
                                      </p:cBhvr>
                                      <p:to>
                                        <a:schemeClr val="bg1"/>
                                      </p:to>
                                    </p:animClr>
                                    <p:animClr clrSpc="rgb">
                                      <p:cBhvr>
                                        <p:cTn id="14" dur="250" autoRev="1" fill="hold"/>
                                        <p:tgtEl>
                                          <p:spTgt spid="4">
                                            <p:txEl>
                                              <p:pRg st="2" end="2"/>
                                            </p:txEl>
                                          </p:spTgt>
                                        </p:tgtEl>
                                        <p:attrNameLst>
                                          <p:attrName>fillcolor</p:attrName>
                                        </p:attrNameLst>
                                      </p:cBhvr>
                                      <p:to>
                                        <a:schemeClr val="bg1"/>
                                      </p:to>
                                    </p:animClr>
                                    <p:set>
                                      <p:cBhvr>
                                        <p:cTn id="15" dur="250" autoRev="1" fill="hold"/>
                                        <p:tgtEl>
                                          <p:spTgt spid="4">
                                            <p:txEl>
                                              <p:pRg st="2" end="2"/>
                                            </p:txEl>
                                          </p:spTgt>
                                        </p:tgtEl>
                                        <p:attrNameLst>
                                          <p:attrName>fill.type</p:attrName>
                                        </p:attrNameLst>
                                      </p:cBhvr>
                                      <p:to>
                                        <p:strVal val="solid"/>
                                      </p:to>
                                    </p:set>
                                    <p:set>
                                      <p:cBhvr>
                                        <p:cTn id="16" dur="250" autoRev="1" fill="hold"/>
                                        <p:tgtEl>
                                          <p:spTgt spid="4">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hold" nodeType="clickEffect">
                                  <p:stCondLst>
                                    <p:cond delay="0"/>
                                  </p:stCondLst>
                                  <p:childTnLst>
                                    <p:animClr clrSpc="rgb">
                                      <p:cBhvr override="childStyle">
                                        <p:cTn id="20" dur="250" autoRev="1" fill="hold"/>
                                        <p:tgtEl>
                                          <p:spTgt spid="4">
                                            <p:txEl>
                                              <p:pRg st="4" end="4"/>
                                            </p:txEl>
                                          </p:spTgt>
                                        </p:tgtEl>
                                        <p:attrNameLst>
                                          <p:attrName>style.color</p:attrName>
                                        </p:attrNameLst>
                                      </p:cBhvr>
                                      <p:to>
                                        <a:schemeClr val="bg1"/>
                                      </p:to>
                                    </p:animClr>
                                    <p:animClr clrSpc="rgb">
                                      <p:cBhvr>
                                        <p:cTn id="21" dur="250" autoRev="1" fill="hold"/>
                                        <p:tgtEl>
                                          <p:spTgt spid="4">
                                            <p:txEl>
                                              <p:pRg st="4" end="4"/>
                                            </p:txEl>
                                          </p:spTgt>
                                        </p:tgtEl>
                                        <p:attrNameLst>
                                          <p:attrName>fillcolor</p:attrName>
                                        </p:attrNameLst>
                                      </p:cBhvr>
                                      <p:to>
                                        <a:schemeClr val="bg1"/>
                                      </p:to>
                                    </p:animClr>
                                    <p:set>
                                      <p:cBhvr>
                                        <p:cTn id="22" dur="250" autoRev="1" fill="hold"/>
                                        <p:tgtEl>
                                          <p:spTgt spid="4">
                                            <p:txEl>
                                              <p:pRg st="4" end="4"/>
                                            </p:txEl>
                                          </p:spTgt>
                                        </p:tgtEl>
                                        <p:attrNameLst>
                                          <p:attrName>fill.type</p:attrName>
                                        </p:attrNameLst>
                                      </p:cBhvr>
                                      <p:to>
                                        <p:strVal val="solid"/>
                                      </p:to>
                                    </p:set>
                                    <p:set>
                                      <p:cBhvr>
                                        <p:cTn id="23" dur="250" autoRev="1" fill="hold"/>
                                        <p:tgtEl>
                                          <p:spTgt spid="4">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rgbClr val="C00000"/>
            </a:solidFill>
          </a:ln>
          <a:effectLst>
            <a:glow rad="228600">
              <a:schemeClr val="accent3">
                <a:satMod val="175000"/>
                <a:alpha val="40000"/>
              </a:schemeClr>
            </a:glow>
          </a:effectLst>
        </p:spPr>
        <p:txBody>
          <a:bodyPr/>
          <a:lstStyle/>
          <a:p>
            <a:r>
              <a:rPr lang="es-ES" b="1" dirty="0" smtClean="0">
                <a:solidFill>
                  <a:srgbClr val="FF0000"/>
                </a:solidFill>
              </a:rPr>
              <a:t>RESULTADOS</a:t>
            </a:r>
            <a:endParaRPr lang="es-ES" b="1" dirty="0">
              <a:solidFill>
                <a:srgbClr val="FF0000"/>
              </a:solidFill>
            </a:endParaRPr>
          </a:p>
        </p:txBody>
      </p:sp>
      <p:sp>
        <p:nvSpPr>
          <p:cNvPr id="9" name="8 CuadroTexto"/>
          <p:cNvSpPr txBox="1"/>
          <p:nvPr/>
        </p:nvSpPr>
        <p:spPr>
          <a:xfrm>
            <a:off x="611560" y="3573016"/>
            <a:ext cx="8280920" cy="1323439"/>
          </a:xfrm>
          <a:prstGeom prst="rect">
            <a:avLst/>
          </a:prstGeom>
          <a:noFill/>
        </p:spPr>
        <p:txBody>
          <a:bodyPr wrap="square" rtlCol="0">
            <a:spAutoFit/>
          </a:bodyPr>
          <a:lstStyle/>
          <a:p>
            <a:r>
              <a:rPr lang="es-ES" sz="2000" b="1" dirty="0" smtClean="0">
                <a:solidFill>
                  <a:srgbClr val="FFFF00"/>
                </a:solidFill>
              </a:rPr>
              <a:t>Se ha comunicado que la supervivencia sin recidivas bioquímicas después de 5 y 10 años osciló entre el 71 % y 93 % y entre el 65 % y 85 %, respectivamente .</a:t>
            </a:r>
            <a:r>
              <a:rPr lang="es-ES" sz="2000" b="1" dirty="0" smtClean="0"/>
              <a:t> Potter, </a:t>
            </a:r>
            <a:r>
              <a:rPr lang="es-ES" sz="2000" b="1" dirty="0" err="1" smtClean="0"/>
              <a:t>Blasco,Stone</a:t>
            </a:r>
            <a:r>
              <a:rPr lang="es-ES" sz="2000" b="1" dirty="0" smtClean="0"/>
              <a:t>, </a:t>
            </a:r>
            <a:r>
              <a:rPr lang="es-ES" sz="2000" b="1" dirty="0" err="1" smtClean="0"/>
              <a:t>Zelefsky</a:t>
            </a:r>
            <a:endParaRPr lang="es-ES" sz="2000" b="1" dirty="0" smtClean="0"/>
          </a:p>
          <a:p>
            <a:endParaRPr lang="es-ES" sz="2000" b="1" dirty="0">
              <a:solidFill>
                <a:srgbClr val="FFFF00"/>
              </a:solidFill>
            </a:endParaRPr>
          </a:p>
        </p:txBody>
      </p:sp>
      <p:sp>
        <p:nvSpPr>
          <p:cNvPr id="5" name="4 CuadroTexto"/>
          <p:cNvSpPr txBox="1"/>
          <p:nvPr/>
        </p:nvSpPr>
        <p:spPr>
          <a:xfrm>
            <a:off x="539552" y="1628800"/>
            <a:ext cx="5852949" cy="1631216"/>
          </a:xfrm>
          <a:prstGeom prst="rect">
            <a:avLst/>
          </a:prstGeom>
          <a:noFill/>
        </p:spPr>
        <p:txBody>
          <a:bodyPr wrap="none" rtlCol="0">
            <a:spAutoFit/>
          </a:bodyPr>
          <a:lstStyle/>
          <a:p>
            <a:r>
              <a:rPr lang="es-ES" sz="2000" b="1" dirty="0" smtClean="0">
                <a:solidFill>
                  <a:schemeClr val="bg1">
                    <a:lumMod val="95000"/>
                    <a:lumOff val="5000"/>
                  </a:schemeClr>
                </a:solidFill>
              </a:rPr>
              <a:t>Heterogeneidad:</a:t>
            </a:r>
          </a:p>
          <a:p>
            <a:r>
              <a:rPr lang="es-ES" sz="2000" b="1" dirty="0" smtClean="0"/>
              <a:t>	- Supervivencia global.</a:t>
            </a:r>
          </a:p>
          <a:p>
            <a:r>
              <a:rPr lang="es-ES" sz="2000" b="1" dirty="0" smtClean="0"/>
              <a:t>	- Supervivencia libre de enfermedad.</a:t>
            </a:r>
          </a:p>
          <a:p>
            <a:r>
              <a:rPr lang="es-ES" sz="2000" b="1" dirty="0" smtClean="0"/>
              <a:t>	- Supervivencia libre de  recidiva </a:t>
            </a:r>
            <a:r>
              <a:rPr lang="es-ES" sz="2000" b="1" dirty="0" err="1" smtClean="0"/>
              <a:t>bioquimica</a:t>
            </a:r>
            <a:r>
              <a:rPr lang="es-ES" sz="2000" b="1" dirty="0" smtClean="0"/>
              <a:t>.</a:t>
            </a:r>
          </a:p>
          <a:p>
            <a:r>
              <a:rPr lang="es-ES" sz="2000" b="1" dirty="0" smtClean="0"/>
              <a:t>	- Biopsias negativas.</a:t>
            </a:r>
          </a:p>
        </p:txBody>
      </p:sp>
      <p:graphicFrame>
        <p:nvGraphicFramePr>
          <p:cNvPr id="8" name="7 Tabla"/>
          <p:cNvGraphicFramePr>
            <a:graphicFrameLocks noGrp="1"/>
          </p:cNvGraphicFramePr>
          <p:nvPr/>
        </p:nvGraphicFramePr>
        <p:xfrm>
          <a:off x="357162" y="3429000"/>
          <a:ext cx="8786838" cy="2824928"/>
        </p:xfrm>
        <a:graphic>
          <a:graphicData uri="http://schemas.openxmlformats.org/drawingml/2006/table">
            <a:tbl>
              <a:tblPr firstRow="1" bandRow="1">
                <a:tableStyleId>{5C22544A-7EE6-4342-B048-85BDC9FD1C3A}</a:tableStyleId>
              </a:tblPr>
              <a:tblGrid>
                <a:gridCol w="1464473"/>
                <a:gridCol w="1464473"/>
                <a:gridCol w="1464473"/>
                <a:gridCol w="1464473"/>
                <a:gridCol w="1464473"/>
                <a:gridCol w="1464473"/>
              </a:tblGrid>
              <a:tr h="369305">
                <a:tc>
                  <a:txBody>
                    <a:bodyPr/>
                    <a:lstStyle/>
                    <a:p>
                      <a:r>
                        <a:rPr lang="es-ES" sz="1200" dirty="0" smtClean="0"/>
                        <a:t>Series</a:t>
                      </a:r>
                      <a:endParaRPr lang="es-ES" sz="1200" dirty="0"/>
                    </a:p>
                  </a:txBody>
                  <a:tcPr/>
                </a:tc>
                <a:tc>
                  <a:txBody>
                    <a:bodyPr/>
                    <a:lstStyle/>
                    <a:p>
                      <a:r>
                        <a:rPr lang="es-ES" sz="1200" dirty="0" smtClean="0"/>
                        <a:t>Nº Total</a:t>
                      </a:r>
                      <a:endParaRPr lang="es-ES" sz="1200" dirty="0"/>
                    </a:p>
                  </a:txBody>
                  <a:tcPr/>
                </a:tc>
                <a:tc>
                  <a:txBody>
                    <a:bodyPr/>
                    <a:lstStyle/>
                    <a:p>
                      <a:r>
                        <a:rPr lang="es-ES" sz="1200" dirty="0" smtClean="0"/>
                        <a:t>Con</a:t>
                      </a:r>
                      <a:r>
                        <a:rPr lang="es-ES" sz="1200" baseline="0" dirty="0" smtClean="0"/>
                        <a:t> + de 24 meses</a:t>
                      </a:r>
                      <a:endParaRPr lang="es-ES" sz="1200" dirty="0"/>
                    </a:p>
                  </a:txBody>
                  <a:tcPr/>
                </a:tc>
                <a:tc>
                  <a:txBody>
                    <a:bodyPr/>
                    <a:lstStyle/>
                    <a:p>
                      <a:r>
                        <a:rPr lang="es-ES" sz="1200" dirty="0" smtClean="0"/>
                        <a:t>Tiempo</a:t>
                      </a:r>
                      <a:r>
                        <a:rPr lang="es-ES" sz="1200" baseline="0" dirty="0" smtClean="0"/>
                        <a:t> de </a:t>
                      </a:r>
                      <a:r>
                        <a:rPr lang="es-ES" sz="1200" baseline="0" dirty="0" err="1" smtClean="0"/>
                        <a:t>segumi</a:t>
                      </a:r>
                      <a:endParaRPr lang="es-ES" sz="1200" dirty="0"/>
                    </a:p>
                  </a:txBody>
                  <a:tcPr/>
                </a:tc>
                <a:tc>
                  <a:txBody>
                    <a:bodyPr/>
                    <a:lstStyle/>
                    <a:p>
                      <a:r>
                        <a:rPr lang="es-ES" sz="1200" dirty="0" smtClean="0"/>
                        <a:t>Nº de fracasos</a:t>
                      </a:r>
                      <a:endParaRPr lang="es-ES" sz="1200" dirty="0"/>
                    </a:p>
                  </a:txBody>
                  <a:tcPr/>
                </a:tc>
                <a:tc>
                  <a:txBody>
                    <a:bodyPr/>
                    <a:lstStyle/>
                    <a:p>
                      <a:r>
                        <a:rPr lang="es-ES" sz="1200" dirty="0" smtClean="0"/>
                        <a:t>% de Fracasos</a:t>
                      </a:r>
                      <a:endParaRPr lang="es-ES" sz="1200" dirty="0"/>
                    </a:p>
                  </a:txBody>
                  <a:tcPr/>
                </a:tc>
              </a:tr>
              <a:tr h="271669">
                <a:tc>
                  <a:txBody>
                    <a:bodyPr/>
                    <a:lstStyle/>
                    <a:p>
                      <a:r>
                        <a:rPr lang="es-ES" sz="1200" dirty="0" smtClean="0"/>
                        <a:t>Total</a:t>
                      </a:r>
                      <a:endParaRPr lang="es-ES" sz="1200" dirty="0"/>
                    </a:p>
                  </a:txBody>
                  <a:tcPr/>
                </a:tc>
                <a:tc>
                  <a:txBody>
                    <a:bodyPr/>
                    <a:lstStyle/>
                    <a:p>
                      <a:r>
                        <a:rPr lang="es-ES" sz="1200" b="1" dirty="0" smtClean="0">
                          <a:solidFill>
                            <a:schemeClr val="accent1">
                              <a:lumMod val="50000"/>
                            </a:schemeClr>
                          </a:solidFill>
                        </a:rPr>
                        <a:t>259</a:t>
                      </a:r>
                      <a:endParaRPr lang="es-ES" sz="1200" b="1" dirty="0">
                        <a:solidFill>
                          <a:schemeClr val="accent1">
                            <a:lumMod val="50000"/>
                          </a:schemeClr>
                        </a:solidFill>
                      </a:endParaRPr>
                    </a:p>
                  </a:txBody>
                  <a:tcPr/>
                </a:tc>
                <a:tc>
                  <a:txBody>
                    <a:bodyPr/>
                    <a:lstStyle/>
                    <a:p>
                      <a:r>
                        <a:rPr lang="es-ES" sz="1200" b="1" dirty="0" smtClean="0">
                          <a:solidFill>
                            <a:srgbClr val="FF0000"/>
                          </a:solidFill>
                        </a:rPr>
                        <a:t>191</a:t>
                      </a:r>
                      <a:endParaRPr lang="es-ES" sz="1200" b="1" dirty="0">
                        <a:solidFill>
                          <a:srgbClr val="FF0000"/>
                        </a:solidFill>
                      </a:endParaRPr>
                    </a:p>
                  </a:txBody>
                  <a:tcPr/>
                </a:tc>
                <a:tc>
                  <a:txBody>
                    <a:bodyPr/>
                    <a:lstStyle/>
                    <a:p>
                      <a:r>
                        <a:rPr lang="es-ES" sz="1200" b="1" dirty="0" smtClean="0">
                          <a:solidFill>
                            <a:schemeClr val="accent1">
                              <a:lumMod val="50000"/>
                            </a:schemeClr>
                          </a:solidFill>
                        </a:rPr>
                        <a:t>61,4</a:t>
                      </a:r>
                      <a:endParaRPr lang="es-ES" sz="1200" b="1" dirty="0">
                        <a:solidFill>
                          <a:schemeClr val="accent1">
                            <a:lumMod val="50000"/>
                          </a:schemeClr>
                        </a:solidFill>
                      </a:endParaRPr>
                    </a:p>
                  </a:txBody>
                  <a:tcPr/>
                </a:tc>
                <a:tc>
                  <a:txBody>
                    <a:bodyPr/>
                    <a:lstStyle/>
                    <a:p>
                      <a:r>
                        <a:rPr lang="es-ES" sz="1200" b="1" dirty="0" smtClean="0">
                          <a:solidFill>
                            <a:schemeClr val="accent1">
                              <a:lumMod val="50000"/>
                            </a:schemeClr>
                          </a:solidFill>
                        </a:rPr>
                        <a:t>15</a:t>
                      </a:r>
                      <a:endParaRPr lang="es-ES" sz="1200" b="1" dirty="0">
                        <a:solidFill>
                          <a:schemeClr val="accent1">
                            <a:lumMod val="50000"/>
                          </a:schemeClr>
                        </a:solidFill>
                      </a:endParaRPr>
                    </a:p>
                  </a:txBody>
                  <a:tcPr/>
                </a:tc>
                <a:tc>
                  <a:txBody>
                    <a:bodyPr/>
                    <a:lstStyle/>
                    <a:p>
                      <a:r>
                        <a:rPr lang="es-ES" sz="1200" b="1" dirty="0" smtClean="0">
                          <a:solidFill>
                            <a:schemeClr val="accent1">
                              <a:lumMod val="50000"/>
                            </a:schemeClr>
                          </a:solidFill>
                        </a:rPr>
                        <a:t>7,58%</a:t>
                      </a:r>
                      <a:endParaRPr lang="es-ES" sz="1200" b="1" dirty="0">
                        <a:solidFill>
                          <a:schemeClr val="accent1">
                            <a:lumMod val="50000"/>
                          </a:schemeClr>
                        </a:solidFill>
                      </a:endParaRPr>
                    </a:p>
                  </a:txBody>
                  <a:tcPr/>
                </a:tc>
              </a:tr>
              <a:tr h="818413">
                <a:tc>
                  <a:txBody>
                    <a:bodyPr/>
                    <a:lstStyle/>
                    <a:p>
                      <a:r>
                        <a:rPr lang="es-ES" sz="2400" b="1" dirty="0" smtClean="0"/>
                        <a:t>Bajo Riesgo</a:t>
                      </a:r>
                      <a:endParaRPr lang="es-ES" sz="2400" b="1" dirty="0"/>
                    </a:p>
                  </a:txBody>
                  <a:tcPr/>
                </a:tc>
                <a:tc>
                  <a:txBody>
                    <a:bodyPr/>
                    <a:lstStyle/>
                    <a:p>
                      <a:r>
                        <a:rPr lang="es-ES" sz="2400" b="1" dirty="0" smtClean="0">
                          <a:solidFill>
                            <a:schemeClr val="accent1">
                              <a:lumMod val="50000"/>
                            </a:schemeClr>
                          </a:solidFill>
                        </a:rPr>
                        <a:t>182</a:t>
                      </a:r>
                      <a:endParaRPr lang="es-ES" sz="2400" b="1" dirty="0">
                        <a:solidFill>
                          <a:schemeClr val="accent1">
                            <a:lumMod val="50000"/>
                          </a:schemeClr>
                        </a:solidFill>
                      </a:endParaRPr>
                    </a:p>
                  </a:txBody>
                  <a:tcPr/>
                </a:tc>
                <a:tc>
                  <a:txBody>
                    <a:bodyPr/>
                    <a:lstStyle/>
                    <a:p>
                      <a:r>
                        <a:rPr lang="es-ES" sz="2400" b="1" dirty="0" smtClean="0">
                          <a:solidFill>
                            <a:srgbClr val="FF0000"/>
                          </a:solidFill>
                        </a:rPr>
                        <a:t>141</a:t>
                      </a:r>
                      <a:endParaRPr lang="es-ES" sz="2400" b="1" dirty="0">
                        <a:solidFill>
                          <a:srgbClr val="FF0000"/>
                        </a:solidFill>
                      </a:endParaRPr>
                    </a:p>
                  </a:txBody>
                  <a:tcPr/>
                </a:tc>
                <a:tc>
                  <a:txBody>
                    <a:bodyPr/>
                    <a:lstStyle/>
                    <a:p>
                      <a:r>
                        <a:rPr lang="es-ES" sz="2400" b="1" dirty="0" smtClean="0">
                          <a:solidFill>
                            <a:schemeClr val="accent1">
                              <a:lumMod val="50000"/>
                            </a:schemeClr>
                          </a:solidFill>
                        </a:rPr>
                        <a:t>61,3</a:t>
                      </a:r>
                      <a:endParaRPr lang="es-ES" sz="2400" b="1" dirty="0">
                        <a:solidFill>
                          <a:schemeClr val="accent1">
                            <a:lumMod val="50000"/>
                          </a:schemeClr>
                        </a:solidFill>
                      </a:endParaRPr>
                    </a:p>
                  </a:txBody>
                  <a:tcPr/>
                </a:tc>
                <a:tc>
                  <a:txBody>
                    <a:bodyPr/>
                    <a:lstStyle/>
                    <a:p>
                      <a:r>
                        <a:rPr lang="es-ES" sz="2400" b="1" dirty="0" smtClean="0">
                          <a:solidFill>
                            <a:schemeClr val="accent1">
                              <a:lumMod val="50000"/>
                            </a:schemeClr>
                          </a:solidFill>
                        </a:rPr>
                        <a:t>9</a:t>
                      </a:r>
                      <a:endParaRPr lang="es-ES" sz="2400" b="1" dirty="0">
                        <a:solidFill>
                          <a:schemeClr val="accent1">
                            <a:lumMod val="50000"/>
                          </a:schemeClr>
                        </a:solidFill>
                      </a:endParaRPr>
                    </a:p>
                  </a:txBody>
                  <a:tcPr/>
                </a:tc>
                <a:tc>
                  <a:txBody>
                    <a:bodyPr/>
                    <a:lstStyle/>
                    <a:p>
                      <a:r>
                        <a:rPr lang="es-ES" sz="2400" b="1" dirty="0" smtClean="0">
                          <a:solidFill>
                            <a:schemeClr val="accent1">
                              <a:lumMod val="50000"/>
                            </a:schemeClr>
                          </a:solidFill>
                        </a:rPr>
                        <a:t>6,38%</a:t>
                      </a:r>
                      <a:endParaRPr lang="es-ES" sz="2400" b="1" dirty="0">
                        <a:solidFill>
                          <a:schemeClr val="accent1">
                            <a:lumMod val="50000"/>
                          </a:schemeClr>
                        </a:solidFill>
                      </a:endParaRPr>
                    </a:p>
                  </a:txBody>
                  <a:tcPr/>
                </a:tc>
              </a:tr>
              <a:tr h="452781">
                <a:tc>
                  <a:txBody>
                    <a:bodyPr/>
                    <a:lstStyle/>
                    <a:p>
                      <a:r>
                        <a:rPr lang="es-ES" sz="1200" dirty="0" smtClean="0"/>
                        <a:t>Riesgo intermedio</a:t>
                      </a:r>
                      <a:endParaRPr lang="es-ES" sz="1200" dirty="0"/>
                    </a:p>
                  </a:txBody>
                  <a:tcPr/>
                </a:tc>
                <a:tc>
                  <a:txBody>
                    <a:bodyPr/>
                    <a:lstStyle/>
                    <a:p>
                      <a:r>
                        <a:rPr lang="es-ES" sz="1200" b="1" dirty="0" smtClean="0">
                          <a:solidFill>
                            <a:schemeClr val="accent1">
                              <a:lumMod val="50000"/>
                            </a:schemeClr>
                          </a:solidFill>
                        </a:rPr>
                        <a:t>72</a:t>
                      </a:r>
                      <a:endParaRPr lang="es-ES" sz="1200" b="1" dirty="0">
                        <a:solidFill>
                          <a:schemeClr val="accent1">
                            <a:lumMod val="50000"/>
                          </a:schemeClr>
                        </a:solidFill>
                      </a:endParaRPr>
                    </a:p>
                  </a:txBody>
                  <a:tcPr/>
                </a:tc>
                <a:tc>
                  <a:txBody>
                    <a:bodyPr/>
                    <a:lstStyle/>
                    <a:p>
                      <a:r>
                        <a:rPr lang="es-ES" sz="1200" b="1" dirty="0" smtClean="0">
                          <a:solidFill>
                            <a:srgbClr val="FF0000"/>
                          </a:solidFill>
                        </a:rPr>
                        <a:t>50</a:t>
                      </a:r>
                      <a:endParaRPr lang="es-ES" sz="1200" b="1" dirty="0">
                        <a:solidFill>
                          <a:srgbClr val="FF0000"/>
                        </a:solidFill>
                      </a:endParaRPr>
                    </a:p>
                  </a:txBody>
                  <a:tcPr/>
                </a:tc>
                <a:tc>
                  <a:txBody>
                    <a:bodyPr/>
                    <a:lstStyle/>
                    <a:p>
                      <a:r>
                        <a:rPr lang="es-ES" sz="1200" b="1" dirty="0" smtClean="0">
                          <a:solidFill>
                            <a:schemeClr val="accent1">
                              <a:lumMod val="50000"/>
                            </a:schemeClr>
                          </a:solidFill>
                        </a:rPr>
                        <a:t>61,8 </a:t>
                      </a:r>
                      <a:endParaRPr lang="es-ES" sz="1200" b="1" dirty="0">
                        <a:solidFill>
                          <a:schemeClr val="accent1">
                            <a:lumMod val="50000"/>
                          </a:schemeClr>
                        </a:solidFill>
                      </a:endParaRPr>
                    </a:p>
                  </a:txBody>
                  <a:tcPr/>
                </a:tc>
                <a:tc>
                  <a:txBody>
                    <a:bodyPr/>
                    <a:lstStyle/>
                    <a:p>
                      <a:r>
                        <a:rPr lang="es-ES" sz="1200" b="1" dirty="0" smtClean="0">
                          <a:solidFill>
                            <a:schemeClr val="accent1">
                              <a:lumMod val="50000"/>
                            </a:schemeClr>
                          </a:solidFill>
                        </a:rPr>
                        <a:t>6</a:t>
                      </a:r>
                      <a:endParaRPr lang="es-ES" sz="1200" b="1" dirty="0">
                        <a:solidFill>
                          <a:schemeClr val="accent1">
                            <a:lumMod val="50000"/>
                          </a:schemeClr>
                        </a:solidFill>
                      </a:endParaRPr>
                    </a:p>
                  </a:txBody>
                  <a:tcPr/>
                </a:tc>
                <a:tc>
                  <a:txBody>
                    <a:bodyPr/>
                    <a:lstStyle/>
                    <a:p>
                      <a:r>
                        <a:rPr lang="es-ES" sz="1200" b="1" dirty="0" smtClean="0">
                          <a:solidFill>
                            <a:schemeClr val="accent1">
                              <a:lumMod val="50000"/>
                            </a:schemeClr>
                          </a:solidFill>
                        </a:rPr>
                        <a:t>12%</a:t>
                      </a:r>
                      <a:endParaRPr lang="es-ES" sz="1200" b="1" dirty="0">
                        <a:solidFill>
                          <a:schemeClr val="accent1">
                            <a:lumMod val="50000"/>
                          </a:schemeClr>
                        </a:solidFill>
                      </a:endParaRPr>
                    </a:p>
                  </a:txBody>
                  <a:tcPr/>
                </a:tc>
              </a:tr>
              <a:tr h="452781">
                <a:tc>
                  <a:txBody>
                    <a:bodyPr/>
                    <a:lstStyle/>
                    <a:p>
                      <a:r>
                        <a:rPr lang="es-ES" sz="1200" dirty="0" smtClean="0"/>
                        <a:t>R.I.</a:t>
                      </a:r>
                      <a:r>
                        <a:rPr lang="es-ES" sz="1200" baseline="0" dirty="0" smtClean="0"/>
                        <a:t> </a:t>
                      </a:r>
                      <a:r>
                        <a:rPr lang="es-ES" sz="1200" baseline="0" dirty="0" err="1" smtClean="0"/>
                        <a:t>Monoteraìa</a:t>
                      </a:r>
                      <a:endParaRPr lang="es-ES" sz="1200" dirty="0"/>
                    </a:p>
                  </a:txBody>
                  <a:tcPr/>
                </a:tc>
                <a:tc>
                  <a:txBody>
                    <a:bodyPr/>
                    <a:lstStyle/>
                    <a:p>
                      <a:r>
                        <a:rPr lang="es-ES" sz="1200" b="1" dirty="0" smtClean="0">
                          <a:solidFill>
                            <a:schemeClr val="accent1">
                              <a:lumMod val="50000"/>
                            </a:schemeClr>
                          </a:solidFill>
                        </a:rPr>
                        <a:t>62</a:t>
                      </a:r>
                      <a:endParaRPr lang="es-ES" sz="1200" b="1" dirty="0">
                        <a:solidFill>
                          <a:schemeClr val="accent1">
                            <a:lumMod val="50000"/>
                          </a:schemeClr>
                        </a:solidFill>
                      </a:endParaRPr>
                    </a:p>
                  </a:txBody>
                  <a:tcPr/>
                </a:tc>
                <a:tc>
                  <a:txBody>
                    <a:bodyPr/>
                    <a:lstStyle/>
                    <a:p>
                      <a:r>
                        <a:rPr lang="es-ES" sz="1200" b="1" dirty="0" smtClean="0">
                          <a:solidFill>
                            <a:srgbClr val="FF0000"/>
                          </a:solidFill>
                        </a:rPr>
                        <a:t>44</a:t>
                      </a:r>
                      <a:endParaRPr lang="es-ES" sz="1200" b="1" dirty="0">
                        <a:solidFill>
                          <a:srgbClr val="FF0000"/>
                        </a:solidFill>
                      </a:endParaRPr>
                    </a:p>
                  </a:txBody>
                  <a:tcPr/>
                </a:tc>
                <a:tc>
                  <a:txBody>
                    <a:bodyPr/>
                    <a:lstStyle/>
                    <a:p>
                      <a:r>
                        <a:rPr lang="es-ES" sz="1200" b="1" dirty="0" smtClean="0">
                          <a:solidFill>
                            <a:schemeClr val="accent1">
                              <a:lumMod val="50000"/>
                            </a:schemeClr>
                          </a:solidFill>
                        </a:rPr>
                        <a:t>63,7</a:t>
                      </a:r>
                      <a:endParaRPr lang="es-ES" sz="1200" b="1" dirty="0">
                        <a:solidFill>
                          <a:schemeClr val="accent1">
                            <a:lumMod val="50000"/>
                          </a:schemeClr>
                        </a:solidFill>
                      </a:endParaRPr>
                    </a:p>
                  </a:txBody>
                  <a:tcPr/>
                </a:tc>
                <a:tc>
                  <a:txBody>
                    <a:bodyPr/>
                    <a:lstStyle/>
                    <a:p>
                      <a:r>
                        <a:rPr lang="es-ES" sz="1200" b="1" dirty="0" smtClean="0">
                          <a:solidFill>
                            <a:schemeClr val="accent1">
                              <a:lumMod val="50000"/>
                            </a:schemeClr>
                          </a:solidFill>
                        </a:rPr>
                        <a:t>6</a:t>
                      </a:r>
                      <a:endParaRPr lang="es-ES" sz="1200" b="1" dirty="0">
                        <a:solidFill>
                          <a:schemeClr val="accent1">
                            <a:lumMod val="50000"/>
                          </a:schemeClr>
                        </a:solidFill>
                      </a:endParaRPr>
                    </a:p>
                  </a:txBody>
                  <a:tcPr/>
                </a:tc>
                <a:tc>
                  <a:txBody>
                    <a:bodyPr/>
                    <a:lstStyle/>
                    <a:p>
                      <a:r>
                        <a:rPr lang="es-ES" sz="1200" b="1" dirty="0" smtClean="0">
                          <a:solidFill>
                            <a:schemeClr val="accent1">
                              <a:lumMod val="50000"/>
                            </a:schemeClr>
                          </a:solidFill>
                        </a:rPr>
                        <a:t>13,63%</a:t>
                      </a:r>
                      <a:endParaRPr lang="es-ES" sz="1200" b="1" dirty="0">
                        <a:solidFill>
                          <a:schemeClr val="accent1">
                            <a:lumMod val="50000"/>
                          </a:schemeClr>
                        </a:solidFill>
                      </a:endParaRPr>
                    </a:p>
                  </a:txBody>
                  <a:tcPr/>
                </a:tc>
              </a:tr>
              <a:tr h="452781">
                <a:tc>
                  <a:txBody>
                    <a:bodyPr/>
                    <a:lstStyle/>
                    <a:p>
                      <a:r>
                        <a:rPr lang="es-ES" sz="1200" dirty="0" smtClean="0"/>
                        <a:t>R.I Combinado</a:t>
                      </a:r>
                      <a:endParaRPr lang="es-ES" sz="1200" dirty="0"/>
                    </a:p>
                  </a:txBody>
                  <a:tcPr/>
                </a:tc>
                <a:tc>
                  <a:txBody>
                    <a:bodyPr/>
                    <a:lstStyle/>
                    <a:p>
                      <a:r>
                        <a:rPr lang="es-ES" sz="1200" b="1" dirty="0" smtClean="0">
                          <a:solidFill>
                            <a:schemeClr val="accent1">
                              <a:lumMod val="50000"/>
                            </a:schemeClr>
                          </a:solidFill>
                        </a:rPr>
                        <a:t>10</a:t>
                      </a:r>
                      <a:endParaRPr lang="es-ES" sz="1200" b="1" dirty="0">
                        <a:solidFill>
                          <a:schemeClr val="accent1">
                            <a:lumMod val="50000"/>
                          </a:schemeClr>
                        </a:solidFill>
                      </a:endParaRPr>
                    </a:p>
                  </a:txBody>
                  <a:tcPr/>
                </a:tc>
                <a:tc>
                  <a:txBody>
                    <a:bodyPr/>
                    <a:lstStyle/>
                    <a:p>
                      <a:r>
                        <a:rPr lang="es-ES" sz="1200" b="1" dirty="0" smtClean="0">
                          <a:solidFill>
                            <a:srgbClr val="FF0000"/>
                          </a:solidFill>
                        </a:rPr>
                        <a:t>7</a:t>
                      </a:r>
                      <a:endParaRPr lang="es-ES" sz="1200" b="1" dirty="0">
                        <a:solidFill>
                          <a:srgbClr val="FF0000"/>
                        </a:solidFill>
                      </a:endParaRPr>
                    </a:p>
                  </a:txBody>
                  <a:tcPr/>
                </a:tc>
                <a:tc>
                  <a:txBody>
                    <a:bodyPr/>
                    <a:lstStyle/>
                    <a:p>
                      <a:r>
                        <a:rPr lang="es-ES" sz="1200" b="1" dirty="0" smtClean="0">
                          <a:solidFill>
                            <a:schemeClr val="accent1">
                              <a:lumMod val="50000"/>
                            </a:schemeClr>
                          </a:solidFill>
                        </a:rPr>
                        <a:t>44,5</a:t>
                      </a:r>
                      <a:endParaRPr lang="es-ES" sz="1200" b="1" dirty="0">
                        <a:solidFill>
                          <a:schemeClr val="accent1">
                            <a:lumMod val="50000"/>
                          </a:schemeClr>
                        </a:solidFill>
                      </a:endParaRPr>
                    </a:p>
                  </a:txBody>
                  <a:tcPr/>
                </a:tc>
                <a:tc>
                  <a:txBody>
                    <a:bodyPr/>
                    <a:lstStyle/>
                    <a:p>
                      <a:r>
                        <a:rPr lang="es-ES" sz="1200" b="1" dirty="0" smtClean="0">
                          <a:solidFill>
                            <a:schemeClr val="accent1">
                              <a:lumMod val="50000"/>
                            </a:schemeClr>
                          </a:solidFill>
                        </a:rPr>
                        <a:t>0</a:t>
                      </a:r>
                      <a:endParaRPr lang="es-ES" sz="1200" b="1" dirty="0">
                        <a:solidFill>
                          <a:schemeClr val="accent1">
                            <a:lumMod val="50000"/>
                          </a:schemeClr>
                        </a:solidFill>
                      </a:endParaRPr>
                    </a:p>
                  </a:txBody>
                  <a:tcPr/>
                </a:tc>
                <a:tc>
                  <a:txBody>
                    <a:bodyPr/>
                    <a:lstStyle/>
                    <a:p>
                      <a:r>
                        <a:rPr lang="es-ES" sz="1200" b="1" dirty="0" smtClean="0">
                          <a:solidFill>
                            <a:schemeClr val="accent1">
                              <a:lumMod val="50000"/>
                            </a:schemeClr>
                          </a:solidFill>
                        </a:rPr>
                        <a:t>0%</a:t>
                      </a:r>
                      <a:endParaRPr lang="es-ES" sz="1200" b="1" dirty="0">
                        <a:solidFill>
                          <a:schemeClr val="accent1">
                            <a:lumMod val="50000"/>
                          </a:schemeClr>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rgbClr val="C00000"/>
            </a:solidFill>
          </a:ln>
          <a:effectLst>
            <a:glow rad="228600">
              <a:schemeClr val="accent3">
                <a:satMod val="175000"/>
                <a:alpha val="40000"/>
              </a:schemeClr>
            </a:glow>
          </a:effectLst>
        </p:spPr>
        <p:txBody>
          <a:bodyPr/>
          <a:lstStyle/>
          <a:p>
            <a:r>
              <a:rPr lang="es-ES" b="1" dirty="0" smtClean="0">
                <a:solidFill>
                  <a:srgbClr val="FF0000"/>
                </a:solidFill>
              </a:rPr>
              <a:t>COMPLICACIONES</a:t>
            </a:r>
            <a:endParaRPr lang="es-ES" b="1" dirty="0">
              <a:solidFill>
                <a:srgbClr val="FF0000"/>
              </a:solidFill>
            </a:endParaRPr>
          </a:p>
        </p:txBody>
      </p:sp>
      <p:sp>
        <p:nvSpPr>
          <p:cNvPr id="4" name="3 Rectángulo"/>
          <p:cNvSpPr/>
          <p:nvPr/>
        </p:nvSpPr>
        <p:spPr>
          <a:xfrm>
            <a:off x="428596" y="5929330"/>
            <a:ext cx="8358246" cy="430887"/>
          </a:xfrm>
          <a:prstGeom prst="rect">
            <a:avLst/>
          </a:prstGeom>
        </p:spPr>
        <p:txBody>
          <a:bodyPr wrap="square">
            <a:spAutoFit/>
          </a:bodyPr>
          <a:lstStyle/>
          <a:p>
            <a:r>
              <a:rPr lang="es-ES" sz="1100" b="1" dirty="0" err="1" smtClean="0"/>
              <a:t>Chen</a:t>
            </a:r>
            <a:r>
              <a:rPr lang="es-ES" sz="1100" b="1" dirty="0" smtClean="0"/>
              <a:t> AB, </a:t>
            </a:r>
            <a:r>
              <a:rPr lang="es-ES" sz="1100" b="1" dirty="0" err="1" smtClean="0"/>
              <a:t>D’Amico</a:t>
            </a:r>
            <a:r>
              <a:rPr lang="es-ES" sz="1100" b="1" dirty="0" smtClean="0"/>
              <a:t> AV, </a:t>
            </a:r>
            <a:r>
              <a:rPr lang="es-ES" sz="1100" b="1" dirty="0" err="1" smtClean="0"/>
              <a:t>Neville</a:t>
            </a:r>
            <a:r>
              <a:rPr lang="es-ES" sz="1100" b="1" dirty="0" smtClean="0"/>
              <a:t> BA, </a:t>
            </a:r>
            <a:r>
              <a:rPr lang="es-ES" sz="1100" b="1" dirty="0" err="1" smtClean="0"/>
              <a:t>Earle</a:t>
            </a:r>
            <a:r>
              <a:rPr lang="es-ES" sz="1100" b="1" dirty="0" smtClean="0"/>
              <a:t> CC. </a:t>
            </a:r>
            <a:r>
              <a:rPr lang="es-ES" sz="1100" b="1" dirty="0" err="1" smtClean="0"/>
              <a:t>Patient</a:t>
            </a:r>
            <a:r>
              <a:rPr lang="es-ES" sz="1100" b="1" dirty="0" smtClean="0"/>
              <a:t> and </a:t>
            </a:r>
            <a:r>
              <a:rPr lang="es-ES" sz="1100" b="1" dirty="0" err="1" smtClean="0"/>
              <a:t>treatment</a:t>
            </a:r>
            <a:r>
              <a:rPr lang="es-ES" sz="1100" b="1" dirty="0" smtClean="0"/>
              <a:t> </a:t>
            </a:r>
            <a:r>
              <a:rPr lang="es-ES" sz="1100" b="1" dirty="0" err="1" smtClean="0"/>
              <a:t>factors</a:t>
            </a:r>
            <a:r>
              <a:rPr lang="es-ES" sz="1100" b="1" dirty="0" smtClean="0"/>
              <a:t> </a:t>
            </a:r>
            <a:r>
              <a:rPr lang="es-ES" sz="1100" b="1" dirty="0" err="1" smtClean="0"/>
              <a:t>associated</a:t>
            </a:r>
            <a:r>
              <a:rPr lang="es-ES" sz="1100" b="1" dirty="0" smtClean="0"/>
              <a:t> </a:t>
            </a:r>
            <a:r>
              <a:rPr lang="es-ES" sz="1100" b="1" dirty="0" err="1" smtClean="0"/>
              <a:t>with</a:t>
            </a:r>
            <a:r>
              <a:rPr lang="es-ES" sz="1100" b="1" dirty="0" smtClean="0"/>
              <a:t> </a:t>
            </a:r>
            <a:r>
              <a:rPr lang="es-ES" sz="1100" b="1" dirty="0" err="1" smtClean="0"/>
              <a:t>complications</a:t>
            </a:r>
            <a:r>
              <a:rPr lang="es-ES" sz="1100" b="1" dirty="0" smtClean="0"/>
              <a:t> </a:t>
            </a:r>
            <a:r>
              <a:rPr lang="es-ES" sz="1100" b="1" dirty="0" err="1" smtClean="0"/>
              <a:t>after</a:t>
            </a:r>
            <a:r>
              <a:rPr lang="es-ES" sz="1100" b="1" dirty="0" smtClean="0"/>
              <a:t> </a:t>
            </a:r>
            <a:r>
              <a:rPr lang="es-ES" sz="1100" b="1" dirty="0" err="1" smtClean="0"/>
              <a:t>prostate</a:t>
            </a:r>
            <a:r>
              <a:rPr lang="es-ES" sz="1100" b="1" dirty="0" smtClean="0"/>
              <a:t> </a:t>
            </a:r>
            <a:r>
              <a:rPr lang="es-ES" sz="1100" b="1" dirty="0" err="1" smtClean="0"/>
              <a:t>brachytherapy</a:t>
            </a:r>
            <a:r>
              <a:rPr lang="es-ES" sz="1100" b="1" dirty="0" smtClean="0"/>
              <a:t>. J </a:t>
            </a:r>
            <a:r>
              <a:rPr lang="es-ES" sz="1100" b="1" dirty="0" err="1" smtClean="0"/>
              <a:t>Clin</a:t>
            </a:r>
            <a:r>
              <a:rPr lang="es-ES" sz="1100" b="1" dirty="0" smtClean="0"/>
              <a:t> </a:t>
            </a:r>
            <a:r>
              <a:rPr lang="es-ES" sz="1100" b="1" dirty="0" err="1" smtClean="0"/>
              <a:t>Oncol</a:t>
            </a:r>
            <a:r>
              <a:rPr lang="es-ES" sz="1100" b="1" dirty="0" smtClean="0"/>
              <a:t> 2006 Nov;24(33):5298-304</a:t>
            </a:r>
            <a:endParaRPr lang="es-ES" sz="1100" b="1" dirty="0"/>
          </a:p>
        </p:txBody>
      </p:sp>
      <p:sp>
        <p:nvSpPr>
          <p:cNvPr id="5" name="4 Rectángulo"/>
          <p:cNvSpPr/>
          <p:nvPr/>
        </p:nvSpPr>
        <p:spPr>
          <a:xfrm>
            <a:off x="179512" y="1700808"/>
            <a:ext cx="8715404" cy="1477328"/>
          </a:xfrm>
          <a:prstGeom prst="rect">
            <a:avLst/>
          </a:prstGeom>
          <a:solidFill>
            <a:srgbClr val="002060"/>
          </a:solidFill>
        </p:spPr>
        <p:txBody>
          <a:bodyPr wrap="square">
            <a:spAutoFit/>
          </a:bodyPr>
          <a:lstStyle/>
          <a:p>
            <a:r>
              <a:rPr lang="es-ES" b="1" dirty="0" smtClean="0">
                <a:solidFill>
                  <a:srgbClr val="FFFF00"/>
                </a:solidFill>
              </a:rPr>
              <a:t>Algunos pacientes presentaron complicaciones urinarias importantes después de la implantación, como retención urinaria (1,5 %-22 %), RTUP después del implante (hasta el 8,7 %) e incontinencia (0 %-19 %)</a:t>
            </a:r>
          </a:p>
          <a:p>
            <a:r>
              <a:rPr lang="es-ES" b="1" dirty="0" smtClean="0">
                <a:solidFill>
                  <a:srgbClr val="FFFF00"/>
                </a:solidFill>
              </a:rPr>
              <a:t>El uso de alfa bloqueantes disminuye la toxicidad urinaria aunque no disminuye la incidencia de RAO. (</a:t>
            </a:r>
            <a:r>
              <a:rPr lang="es-ES" b="1" dirty="0" err="1" smtClean="0">
                <a:solidFill>
                  <a:srgbClr val="FFFF00"/>
                </a:solidFill>
              </a:rPr>
              <a:t>Merrick</a:t>
            </a:r>
            <a:r>
              <a:rPr lang="es-ES" b="1" dirty="0" smtClean="0">
                <a:solidFill>
                  <a:srgbClr val="FFFF00"/>
                </a:solidFill>
              </a:rPr>
              <a:t>).</a:t>
            </a:r>
          </a:p>
        </p:txBody>
      </p:sp>
      <p:sp>
        <p:nvSpPr>
          <p:cNvPr id="6" name="5 Rectángulo"/>
          <p:cNvSpPr/>
          <p:nvPr/>
        </p:nvSpPr>
        <p:spPr>
          <a:xfrm>
            <a:off x="251520" y="4365104"/>
            <a:ext cx="8286808" cy="646331"/>
          </a:xfrm>
          <a:prstGeom prst="rect">
            <a:avLst/>
          </a:prstGeom>
          <a:solidFill>
            <a:srgbClr val="002060"/>
          </a:solidFill>
        </p:spPr>
        <p:txBody>
          <a:bodyPr wrap="square">
            <a:spAutoFit/>
          </a:bodyPr>
          <a:lstStyle/>
          <a:p>
            <a:r>
              <a:rPr lang="es-ES" b="1" dirty="0" smtClean="0">
                <a:solidFill>
                  <a:srgbClr val="FFFF00"/>
                </a:solidFill>
              </a:rPr>
              <a:t>Se produce morbilidad rectal inducida por la braquiterapia con proctitis de grado II/III en el 0,5 %-21 % de los pacientes.</a:t>
            </a:r>
            <a:endParaRPr lang="es-ES" b="1" dirty="0">
              <a:solidFill>
                <a:srgbClr val="FFFF00"/>
              </a:solidFill>
            </a:endParaRPr>
          </a:p>
        </p:txBody>
      </p:sp>
      <p:sp>
        <p:nvSpPr>
          <p:cNvPr id="8" name="7 Rectángulo"/>
          <p:cNvSpPr/>
          <p:nvPr/>
        </p:nvSpPr>
        <p:spPr>
          <a:xfrm>
            <a:off x="428596" y="5572140"/>
            <a:ext cx="8072494" cy="276999"/>
          </a:xfrm>
          <a:prstGeom prst="rect">
            <a:avLst/>
          </a:prstGeom>
        </p:spPr>
        <p:txBody>
          <a:bodyPr wrap="square">
            <a:spAutoFit/>
          </a:bodyPr>
          <a:lstStyle/>
          <a:p>
            <a:r>
              <a:rPr lang="es-ES" sz="1200" b="1" dirty="0" smtClean="0"/>
              <a:t>Articulo de revisión, </a:t>
            </a:r>
            <a:r>
              <a:rPr lang="es-ES" sz="1200" b="1" dirty="0" err="1" smtClean="0"/>
              <a:t>European</a:t>
            </a:r>
            <a:r>
              <a:rPr lang="es-ES" sz="1200" b="1" dirty="0" smtClean="0"/>
              <a:t> </a:t>
            </a:r>
            <a:r>
              <a:rPr lang="es-ES" sz="1200" b="1" dirty="0" err="1" smtClean="0"/>
              <a:t>Urology</a:t>
            </a:r>
            <a:r>
              <a:rPr lang="es-ES" sz="1200" b="1" dirty="0" smtClean="0"/>
              <a:t> 2002, </a:t>
            </a:r>
            <a:r>
              <a:rPr lang="es-ES" sz="1200" b="1" dirty="0" err="1" smtClean="0"/>
              <a:t>Apr</a:t>
            </a:r>
            <a:r>
              <a:rPr lang="es-ES" sz="1200" b="1" dirty="0" smtClean="0"/>
              <a:t> (Stone y Stock)</a:t>
            </a:r>
            <a:endParaRPr lang="es-ES" sz="1200" b="1" dirty="0"/>
          </a:p>
        </p:txBody>
      </p:sp>
      <p:sp>
        <p:nvSpPr>
          <p:cNvPr id="9" name="8 CuadroTexto"/>
          <p:cNvSpPr txBox="1"/>
          <p:nvPr/>
        </p:nvSpPr>
        <p:spPr>
          <a:xfrm>
            <a:off x="179512" y="3501008"/>
            <a:ext cx="8964488" cy="369332"/>
          </a:xfrm>
          <a:prstGeom prst="rect">
            <a:avLst/>
          </a:prstGeom>
          <a:solidFill>
            <a:srgbClr val="002060"/>
          </a:solidFill>
        </p:spPr>
        <p:txBody>
          <a:bodyPr wrap="square" rtlCol="0">
            <a:spAutoFit/>
          </a:bodyPr>
          <a:lstStyle/>
          <a:p>
            <a:r>
              <a:rPr lang="es-ES" b="1" dirty="0" smtClean="0"/>
              <a:t>Estenosis de uretra (2,5-12%)  (</a:t>
            </a:r>
            <a:r>
              <a:rPr lang="es-ES" b="1" dirty="0" err="1" smtClean="0"/>
              <a:t>Merrick</a:t>
            </a:r>
            <a:r>
              <a:rPr lang="es-ES" b="1" dirty="0" smtClean="0"/>
              <a:t> 5,3% aparición a los 26,6 meses de media)</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0" s="12549" l="25098"/>
                                      </p:by>
                                    </p:animClr>
                                    <p:animClr clrSpc="hsl">
                                      <p:cBhvr>
                                        <p:cTn id="7" dur="500" fill="hold"/>
                                        <p:tgtEl>
                                          <p:spTgt spid="5"/>
                                        </p:tgtEl>
                                        <p:attrNameLst>
                                          <p:attrName>fillcolor</p:attrName>
                                        </p:attrNameLst>
                                      </p:cBhvr>
                                      <p:by>
                                        <p:hsl h="0" s="12549" l="25098"/>
                                      </p:by>
                                    </p:animClr>
                                    <p:animClr clrSpc="hsl">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grpId="0" nodeType="clickEffect">
                                  <p:stCondLst>
                                    <p:cond delay="0"/>
                                  </p:stCondLst>
                                  <p:childTnLst>
                                    <p:animClr clrSpc="hsl">
                                      <p:cBhvr override="childStyle">
                                        <p:cTn id="13" dur="500" fill="hold"/>
                                        <p:tgtEl>
                                          <p:spTgt spid="9"/>
                                        </p:tgtEl>
                                        <p:attrNameLst>
                                          <p:attrName>style.color</p:attrName>
                                        </p:attrNameLst>
                                      </p:cBhvr>
                                      <p:by>
                                        <p:hsl h="0" s="12549" l="25098"/>
                                      </p:by>
                                    </p:animClr>
                                    <p:animClr clrSpc="hsl">
                                      <p:cBhvr>
                                        <p:cTn id="14" dur="500" fill="hold"/>
                                        <p:tgtEl>
                                          <p:spTgt spid="9"/>
                                        </p:tgtEl>
                                        <p:attrNameLst>
                                          <p:attrName>fillcolor</p:attrName>
                                        </p:attrNameLst>
                                      </p:cBhvr>
                                      <p:by>
                                        <p:hsl h="0" s="12549" l="25098"/>
                                      </p:by>
                                    </p:animClr>
                                    <p:animClr clrSpc="hsl">
                                      <p:cBhvr>
                                        <p:cTn id="15" dur="500" fill="hold"/>
                                        <p:tgtEl>
                                          <p:spTgt spid="9"/>
                                        </p:tgtEl>
                                        <p:attrNameLst>
                                          <p:attrName>stroke.color</p:attrName>
                                        </p:attrNameLst>
                                      </p:cBhvr>
                                      <p:by>
                                        <p:hsl h="0" s="12549" l="25098"/>
                                      </p:by>
                                    </p:animClr>
                                    <p:set>
                                      <p:cBhvr>
                                        <p:cTn id="16" dur="500" fill="hold"/>
                                        <p:tgtEl>
                                          <p:spTgt spid="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0" presetClass="emph" presetSubtype="0" fill="hold" grpId="0" nodeType="clickEffect">
                                  <p:stCondLst>
                                    <p:cond delay="0"/>
                                  </p:stCondLst>
                                  <p:childTnLst>
                                    <p:animClr clrSpc="hsl">
                                      <p:cBhvr override="childStyle">
                                        <p:cTn id="20" dur="500" fill="hold"/>
                                        <p:tgtEl>
                                          <p:spTgt spid="6"/>
                                        </p:tgtEl>
                                        <p:attrNameLst>
                                          <p:attrName>style.color</p:attrName>
                                        </p:attrNameLst>
                                      </p:cBhvr>
                                      <p:by>
                                        <p:hsl h="0" s="12549" l="25098"/>
                                      </p:by>
                                    </p:animClr>
                                    <p:animClr clrSpc="hsl">
                                      <p:cBhvr>
                                        <p:cTn id="21" dur="500" fill="hold"/>
                                        <p:tgtEl>
                                          <p:spTgt spid="6"/>
                                        </p:tgtEl>
                                        <p:attrNameLst>
                                          <p:attrName>fillcolor</p:attrName>
                                        </p:attrNameLst>
                                      </p:cBhvr>
                                      <p:by>
                                        <p:hsl h="0" s="12549" l="25098"/>
                                      </p:by>
                                    </p:animClr>
                                    <p:animClr clrSpc="hsl">
                                      <p:cBhvr>
                                        <p:cTn id="22" dur="500" fill="hold"/>
                                        <p:tgtEl>
                                          <p:spTgt spid="6"/>
                                        </p:tgtEl>
                                        <p:attrNameLst>
                                          <p:attrName>stroke.color</p:attrName>
                                        </p:attrNameLst>
                                      </p:cBhvr>
                                      <p:by>
                                        <p:hsl h="0" s="12549" l="25098"/>
                                      </p:by>
                                    </p:animClr>
                                    <p:set>
                                      <p:cBhvr>
                                        <p:cTn id="23"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27088" y="1052513"/>
            <a:ext cx="7848600" cy="519112"/>
          </a:xfrm>
          <a:prstGeom prst="rect">
            <a:avLst/>
          </a:prstGeom>
          <a:noFill/>
          <a:ln w="9525">
            <a:noFill/>
            <a:miter lim="800000"/>
            <a:headEnd/>
            <a:tailEnd/>
          </a:ln>
          <a:effectLst/>
        </p:spPr>
        <p:txBody>
          <a:bodyPr>
            <a:spAutoFit/>
          </a:bodyPr>
          <a:lstStyle/>
          <a:p>
            <a:pPr marL="457200" indent="-457200" algn="ctr" eaLnBrk="1" hangingPunct="1"/>
            <a:r>
              <a:rPr lang="es-ES_tradnl" sz="2800" dirty="0">
                <a:solidFill>
                  <a:schemeClr val="bg1"/>
                </a:solidFill>
                <a:latin typeface="Arial" pitchFamily="34" charset="0"/>
              </a:rPr>
              <a:t>Probabilidad de R.A.O. tras braquiterapia</a:t>
            </a:r>
          </a:p>
        </p:txBody>
      </p:sp>
      <p:sp>
        <p:nvSpPr>
          <p:cNvPr id="4" name="Rectangle 5"/>
          <p:cNvSpPr>
            <a:spLocks noChangeArrowheads="1"/>
          </p:cNvSpPr>
          <p:nvPr/>
        </p:nvSpPr>
        <p:spPr bwMode="auto">
          <a:xfrm>
            <a:off x="0" y="0"/>
            <a:ext cx="533400" cy="6858000"/>
          </a:xfrm>
          <a:prstGeom prst="rect">
            <a:avLst/>
          </a:prstGeom>
          <a:solidFill>
            <a:srgbClr val="FFFF99"/>
          </a:solidFill>
          <a:ln w="9525">
            <a:solidFill>
              <a:schemeClr val="tx1"/>
            </a:solidFill>
            <a:miter lim="800000"/>
            <a:headEnd/>
            <a:tailEnd/>
          </a:ln>
          <a:effectLst/>
        </p:spPr>
        <p:txBody>
          <a:bodyPr wrap="none" anchor="ctr"/>
          <a:lstStyle/>
          <a:p>
            <a:endParaRPr lang="es-ES"/>
          </a:p>
        </p:txBody>
      </p:sp>
      <p:sp>
        <p:nvSpPr>
          <p:cNvPr id="5" name="Rectangle 7"/>
          <p:cNvSpPr>
            <a:spLocks noChangeArrowheads="1"/>
          </p:cNvSpPr>
          <p:nvPr/>
        </p:nvSpPr>
        <p:spPr bwMode="auto">
          <a:xfrm>
            <a:off x="1547813" y="1628775"/>
            <a:ext cx="6323012" cy="1406525"/>
          </a:xfrm>
          <a:prstGeom prst="rect">
            <a:avLst/>
          </a:prstGeom>
          <a:noFill/>
          <a:ln w="9525">
            <a:noFill/>
            <a:miter lim="800000"/>
            <a:headEnd/>
            <a:tailEnd/>
          </a:ln>
          <a:effectLst/>
        </p:spPr>
        <p:txBody>
          <a:bodyPr wrap="none">
            <a:spAutoFit/>
          </a:bodyPr>
          <a:lstStyle/>
          <a:p>
            <a:pPr algn="ctr" eaLnBrk="1" hangingPunct="1">
              <a:lnSpc>
                <a:spcPct val="120000"/>
              </a:lnSpc>
            </a:pPr>
            <a:r>
              <a:rPr lang="es-ES_tradnl" dirty="0">
                <a:solidFill>
                  <a:schemeClr val="bg1"/>
                </a:solidFill>
                <a:latin typeface="Arial" pitchFamily="34" charset="0"/>
              </a:rPr>
              <a:t>Descrita en distintas series entre 2 - 33 %. </a:t>
            </a:r>
          </a:p>
          <a:p>
            <a:pPr algn="ctr" eaLnBrk="1" hangingPunct="1">
              <a:lnSpc>
                <a:spcPct val="120000"/>
              </a:lnSpc>
            </a:pPr>
            <a:r>
              <a:rPr lang="es-ES_tradnl" dirty="0">
                <a:solidFill>
                  <a:schemeClr val="bg1"/>
                </a:solidFill>
                <a:latin typeface="Arial" pitchFamily="34" charset="0"/>
              </a:rPr>
              <a:t>5-15 % es la más habitual</a:t>
            </a:r>
          </a:p>
          <a:p>
            <a:pPr algn="ctr" eaLnBrk="1" hangingPunct="1">
              <a:lnSpc>
                <a:spcPct val="120000"/>
              </a:lnSpc>
            </a:pPr>
            <a:r>
              <a:rPr lang="es-ES_tradnl" dirty="0">
                <a:solidFill>
                  <a:schemeClr val="bg1"/>
                </a:solidFill>
                <a:latin typeface="Arial" pitchFamily="34" charset="0"/>
              </a:rPr>
              <a:t>Presentación precoz, habitualmente temporal</a:t>
            </a:r>
            <a:endParaRPr lang="en-GB" dirty="0">
              <a:solidFill>
                <a:schemeClr val="bg1"/>
              </a:solidFill>
              <a:latin typeface="Arial" pitchFamily="34" charset="0"/>
            </a:endParaRPr>
          </a:p>
        </p:txBody>
      </p:sp>
      <p:sp>
        <p:nvSpPr>
          <p:cNvPr id="6" name="Rectangle 9"/>
          <p:cNvSpPr>
            <a:spLocks noChangeArrowheads="1"/>
          </p:cNvSpPr>
          <p:nvPr/>
        </p:nvSpPr>
        <p:spPr bwMode="auto">
          <a:xfrm>
            <a:off x="2627313" y="188913"/>
            <a:ext cx="4248150" cy="641350"/>
          </a:xfrm>
          <a:prstGeom prst="rect">
            <a:avLst/>
          </a:prstGeom>
          <a:noFill/>
          <a:ln w="9525">
            <a:solidFill>
              <a:srgbClr val="C00000"/>
            </a:solidFill>
            <a:miter lim="800000"/>
            <a:headEnd/>
            <a:tailEnd/>
          </a:ln>
          <a:effectLst>
            <a:glow rad="228600">
              <a:schemeClr val="accent3">
                <a:satMod val="175000"/>
                <a:alpha val="40000"/>
              </a:schemeClr>
            </a:glow>
          </a:effectLst>
        </p:spPr>
        <p:txBody>
          <a:bodyPr wrap="none">
            <a:spAutoFit/>
          </a:bodyPr>
          <a:lstStyle/>
          <a:p>
            <a:pPr eaLnBrk="1" hangingPunct="1"/>
            <a:r>
              <a:rPr lang="es-ES_tradnl" sz="3600" b="1" dirty="0">
                <a:solidFill>
                  <a:srgbClr val="FF0000"/>
                </a:solidFill>
                <a:latin typeface="Arial" pitchFamily="34" charset="0"/>
              </a:rPr>
              <a:t>Retención Urinaria</a:t>
            </a:r>
          </a:p>
        </p:txBody>
      </p:sp>
      <p:pic>
        <p:nvPicPr>
          <p:cNvPr id="7" name="Picture 10" descr="casuisticas RAO"/>
          <p:cNvPicPr>
            <a:picLocks noChangeAspect="1" noChangeArrowheads="1"/>
          </p:cNvPicPr>
          <p:nvPr/>
        </p:nvPicPr>
        <p:blipFill>
          <a:blip r:embed="rId2" cstate="print"/>
          <a:srcRect/>
          <a:stretch>
            <a:fillRect/>
          </a:stretch>
        </p:blipFill>
        <p:spPr bwMode="auto">
          <a:xfrm>
            <a:off x="757238" y="3179763"/>
            <a:ext cx="8207375" cy="3273425"/>
          </a:xfrm>
          <a:prstGeom prst="rect">
            <a:avLst/>
          </a:prstGeom>
          <a:noFill/>
          <a:ln w="9525">
            <a:solidFill>
              <a:schemeClr val="tx1"/>
            </a:solidFill>
            <a:miter lim="800000"/>
            <a:headEnd/>
            <a:tailEnd/>
          </a:ln>
          <a:effectLst>
            <a:outerShdw dist="107763" dir="2700000" algn="ctr" rotWithShape="0">
              <a:schemeClr val="tx1">
                <a:alpha val="50000"/>
              </a:scheme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rgbClr val="C00000"/>
            </a:solidFill>
          </a:ln>
          <a:effectLst>
            <a:glow rad="228600">
              <a:schemeClr val="accent3">
                <a:satMod val="175000"/>
                <a:alpha val="40000"/>
              </a:schemeClr>
            </a:glow>
          </a:effectLst>
        </p:spPr>
        <p:txBody>
          <a:bodyPr/>
          <a:lstStyle/>
          <a:p>
            <a:r>
              <a:rPr lang="es-ES" b="1" dirty="0" smtClean="0">
                <a:solidFill>
                  <a:srgbClr val="FF0000"/>
                </a:solidFill>
              </a:rPr>
              <a:t>COMPLICACIONES</a:t>
            </a:r>
            <a:endParaRPr lang="es-ES" b="1" dirty="0">
              <a:solidFill>
                <a:srgbClr val="FF0000"/>
              </a:solidFill>
            </a:endParaRPr>
          </a:p>
        </p:txBody>
      </p:sp>
      <p:sp>
        <p:nvSpPr>
          <p:cNvPr id="3" name="2 CuadroTexto"/>
          <p:cNvSpPr txBox="1"/>
          <p:nvPr/>
        </p:nvSpPr>
        <p:spPr>
          <a:xfrm>
            <a:off x="539552" y="5373216"/>
            <a:ext cx="6357982" cy="369332"/>
          </a:xfrm>
          <a:prstGeom prst="rect">
            <a:avLst/>
          </a:prstGeom>
          <a:noFill/>
        </p:spPr>
        <p:txBody>
          <a:bodyPr wrap="square" rtlCol="0">
            <a:spAutoFit/>
          </a:bodyPr>
          <a:lstStyle/>
          <a:p>
            <a:r>
              <a:rPr lang="es-ES" b="1" dirty="0" smtClean="0"/>
              <a:t>Migración de semillas (0,1-3%)</a:t>
            </a:r>
            <a:endParaRPr lang="es-ES" b="1" dirty="0"/>
          </a:p>
        </p:txBody>
      </p:sp>
      <p:sp>
        <p:nvSpPr>
          <p:cNvPr id="4" name="3 Rectángulo"/>
          <p:cNvSpPr/>
          <p:nvPr/>
        </p:nvSpPr>
        <p:spPr>
          <a:xfrm>
            <a:off x="539552" y="1844824"/>
            <a:ext cx="8208912" cy="3240360"/>
          </a:xfrm>
          <a:prstGeom prst="rect">
            <a:avLst/>
          </a:prstGeom>
          <a:solidFill>
            <a:schemeClr val="accent6">
              <a:lumMod val="50000"/>
            </a:schemeClr>
          </a:solidFill>
        </p:spPr>
        <p:txBody>
          <a:bodyPr wrap="square">
            <a:spAutoFit/>
          </a:bodyPr>
          <a:lstStyle/>
          <a:p>
            <a:r>
              <a:rPr lang="es-ES" sz="2000" b="1" dirty="0" smtClean="0">
                <a:solidFill>
                  <a:srgbClr val="FFFF00"/>
                </a:solidFill>
              </a:rPr>
              <a:t>Aparece disfunción eréctil en el 40  (15-66%) de los pacientes después de 3-5 años (Stone comunica en su propia serie que el 70% mantiene buena función eréctil de aquellos que previamente la presentaban).</a:t>
            </a:r>
          </a:p>
          <a:p>
            <a:endParaRPr lang="es-ES" sz="2000" b="1" dirty="0" smtClean="0"/>
          </a:p>
          <a:p>
            <a:r>
              <a:rPr lang="es-ES" sz="2000" b="1" dirty="0" smtClean="0"/>
              <a:t>Relacionado con: Dosis del bulbo, función eréctil </a:t>
            </a:r>
            <a:r>
              <a:rPr lang="es-ES" sz="2000" b="1" dirty="0" err="1" smtClean="0"/>
              <a:t>preimplante</a:t>
            </a:r>
            <a:r>
              <a:rPr lang="es-ES" sz="2000" b="1" dirty="0" smtClean="0"/>
              <a:t>, edad,  combinación con externa, diabetes. (</a:t>
            </a:r>
            <a:r>
              <a:rPr lang="es-ES" sz="2000" b="1" dirty="0" err="1" smtClean="0"/>
              <a:t>Merrick</a:t>
            </a:r>
            <a:r>
              <a:rPr lang="es-ES" sz="2000" b="1" dirty="0" smtClean="0"/>
              <a:t>).</a:t>
            </a:r>
          </a:p>
          <a:p>
            <a:endParaRPr lang="es-ES" sz="2000" b="1" dirty="0" smtClean="0"/>
          </a:p>
          <a:p>
            <a:r>
              <a:rPr lang="es-ES" sz="2000" b="1" dirty="0" smtClean="0">
                <a:solidFill>
                  <a:srgbClr val="FFFF00"/>
                </a:solidFill>
              </a:rPr>
              <a:t>Buenos respondedores a los </a:t>
            </a:r>
            <a:r>
              <a:rPr lang="es-ES" sz="2000" b="1" dirty="0" err="1" smtClean="0">
                <a:solidFill>
                  <a:srgbClr val="FFFF00"/>
                </a:solidFill>
              </a:rPr>
              <a:t>Inh</a:t>
            </a:r>
            <a:r>
              <a:rPr lang="es-ES" sz="2000" b="1" dirty="0" smtClean="0">
                <a:solidFill>
                  <a:srgbClr val="FFFF00"/>
                </a:solidFill>
              </a:rPr>
              <a:t>. de la PDE5 (62% </a:t>
            </a:r>
            <a:r>
              <a:rPr lang="es-ES" sz="2000" b="1" dirty="0" err="1" smtClean="0">
                <a:solidFill>
                  <a:srgbClr val="FFFF00"/>
                </a:solidFill>
              </a:rPr>
              <a:t>Potters</a:t>
            </a:r>
            <a:r>
              <a:rPr lang="es-ES" sz="2000" b="1" dirty="0" smtClean="0">
                <a:solidFill>
                  <a:srgbClr val="FFFF00"/>
                </a:solidFill>
              </a:rPr>
              <a:t>, 88% </a:t>
            </a:r>
            <a:r>
              <a:rPr lang="es-ES" sz="2000" b="1" dirty="0" err="1" smtClean="0">
                <a:solidFill>
                  <a:srgbClr val="FFFF00"/>
                </a:solidFill>
              </a:rPr>
              <a:t>Merrick</a:t>
            </a:r>
            <a:r>
              <a:rPr lang="es-ES" sz="2000" b="1" dirty="0" smtClean="0">
                <a:solidFill>
                  <a:srgbClr val="FFFF00"/>
                </a:solidFill>
              </a:rPr>
              <a:t>)</a:t>
            </a:r>
            <a:endParaRPr lang="es-ES"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nodeType="clickEffect">
                                  <p:stCondLst>
                                    <p:cond delay="0"/>
                                  </p:stCondLst>
                                  <p:childTnLst>
                                    <p:animClr clrSpc="rgb">
                                      <p:cBhvr override="childStyle">
                                        <p:cTn id="6" dur="250" autoRev="1" fill="hold"/>
                                        <p:tgtEl>
                                          <p:spTgt spid="4">
                                            <p:txEl>
                                              <p:pRg st="0" end="0"/>
                                            </p:txEl>
                                          </p:spTgt>
                                        </p:tgtEl>
                                        <p:attrNameLst>
                                          <p:attrName>style.color</p:attrName>
                                        </p:attrNameLst>
                                      </p:cBhvr>
                                      <p:to>
                                        <a:schemeClr val="bg1"/>
                                      </p:to>
                                    </p:animClr>
                                    <p:animClr clrSpc="rgb">
                                      <p:cBhvr>
                                        <p:cTn id="7" dur="250" autoRev="1" fill="hold"/>
                                        <p:tgtEl>
                                          <p:spTgt spid="4">
                                            <p:txEl>
                                              <p:pRg st="0" end="0"/>
                                            </p:txEl>
                                          </p:spTgt>
                                        </p:tgtEl>
                                        <p:attrNameLst>
                                          <p:attrName>fillcolor</p:attrName>
                                        </p:attrNameLst>
                                      </p:cBhvr>
                                      <p:to>
                                        <a:schemeClr val="bg1"/>
                                      </p:to>
                                    </p:animClr>
                                    <p:set>
                                      <p:cBhvr>
                                        <p:cTn id="8" dur="250" autoRev="1" fill="hold"/>
                                        <p:tgtEl>
                                          <p:spTgt spid="4">
                                            <p:txEl>
                                              <p:pRg st="0" end="0"/>
                                            </p:txEl>
                                          </p:spTgt>
                                        </p:tgtEl>
                                        <p:attrNameLst>
                                          <p:attrName>fill.type</p:attrName>
                                        </p:attrNameLst>
                                      </p:cBhvr>
                                      <p:to>
                                        <p:strVal val="solid"/>
                                      </p:to>
                                    </p:set>
                                    <p:set>
                                      <p:cBhvr>
                                        <p:cTn id="9" dur="250" autoRev="1" fill="hold"/>
                                        <p:tgtEl>
                                          <p:spTgt spid="4">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hold" nodeType="clickEffect">
                                  <p:stCondLst>
                                    <p:cond delay="0"/>
                                  </p:stCondLst>
                                  <p:childTnLst>
                                    <p:animClr clrSpc="rgb">
                                      <p:cBhvr override="childStyle">
                                        <p:cTn id="13" dur="250" autoRev="1" fill="hold"/>
                                        <p:tgtEl>
                                          <p:spTgt spid="4">
                                            <p:txEl>
                                              <p:pRg st="2" end="2"/>
                                            </p:txEl>
                                          </p:spTgt>
                                        </p:tgtEl>
                                        <p:attrNameLst>
                                          <p:attrName>style.color</p:attrName>
                                        </p:attrNameLst>
                                      </p:cBhvr>
                                      <p:to>
                                        <a:schemeClr val="bg1"/>
                                      </p:to>
                                    </p:animClr>
                                    <p:animClr clrSpc="rgb">
                                      <p:cBhvr>
                                        <p:cTn id="14" dur="250" autoRev="1" fill="hold"/>
                                        <p:tgtEl>
                                          <p:spTgt spid="4">
                                            <p:txEl>
                                              <p:pRg st="2" end="2"/>
                                            </p:txEl>
                                          </p:spTgt>
                                        </p:tgtEl>
                                        <p:attrNameLst>
                                          <p:attrName>fillcolor</p:attrName>
                                        </p:attrNameLst>
                                      </p:cBhvr>
                                      <p:to>
                                        <a:schemeClr val="bg1"/>
                                      </p:to>
                                    </p:animClr>
                                    <p:set>
                                      <p:cBhvr>
                                        <p:cTn id="15" dur="250" autoRev="1" fill="hold"/>
                                        <p:tgtEl>
                                          <p:spTgt spid="4">
                                            <p:txEl>
                                              <p:pRg st="2" end="2"/>
                                            </p:txEl>
                                          </p:spTgt>
                                        </p:tgtEl>
                                        <p:attrNameLst>
                                          <p:attrName>fill.type</p:attrName>
                                        </p:attrNameLst>
                                      </p:cBhvr>
                                      <p:to>
                                        <p:strVal val="solid"/>
                                      </p:to>
                                    </p:set>
                                    <p:set>
                                      <p:cBhvr>
                                        <p:cTn id="16" dur="250" autoRev="1" fill="hold"/>
                                        <p:tgtEl>
                                          <p:spTgt spid="4">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hold" nodeType="clickEffect">
                                  <p:stCondLst>
                                    <p:cond delay="0"/>
                                  </p:stCondLst>
                                  <p:childTnLst>
                                    <p:animClr clrSpc="rgb">
                                      <p:cBhvr override="childStyle">
                                        <p:cTn id="20" dur="250" autoRev="1" fill="hold"/>
                                        <p:tgtEl>
                                          <p:spTgt spid="4">
                                            <p:txEl>
                                              <p:pRg st="4" end="4"/>
                                            </p:txEl>
                                          </p:spTgt>
                                        </p:tgtEl>
                                        <p:attrNameLst>
                                          <p:attrName>style.color</p:attrName>
                                        </p:attrNameLst>
                                      </p:cBhvr>
                                      <p:to>
                                        <a:schemeClr val="bg1"/>
                                      </p:to>
                                    </p:animClr>
                                    <p:animClr clrSpc="rgb">
                                      <p:cBhvr>
                                        <p:cTn id="21" dur="250" autoRev="1" fill="hold"/>
                                        <p:tgtEl>
                                          <p:spTgt spid="4">
                                            <p:txEl>
                                              <p:pRg st="4" end="4"/>
                                            </p:txEl>
                                          </p:spTgt>
                                        </p:tgtEl>
                                        <p:attrNameLst>
                                          <p:attrName>fillcolor</p:attrName>
                                        </p:attrNameLst>
                                      </p:cBhvr>
                                      <p:to>
                                        <a:schemeClr val="bg1"/>
                                      </p:to>
                                    </p:animClr>
                                    <p:set>
                                      <p:cBhvr>
                                        <p:cTn id="22" dur="250" autoRev="1" fill="hold"/>
                                        <p:tgtEl>
                                          <p:spTgt spid="4">
                                            <p:txEl>
                                              <p:pRg st="4" end="4"/>
                                            </p:txEl>
                                          </p:spTgt>
                                        </p:tgtEl>
                                        <p:attrNameLst>
                                          <p:attrName>fill.type</p:attrName>
                                        </p:attrNameLst>
                                      </p:cBhvr>
                                      <p:to>
                                        <p:strVal val="solid"/>
                                      </p:to>
                                    </p:set>
                                    <p:set>
                                      <p:cBhvr>
                                        <p:cTn id="23" dur="250" autoRev="1" fill="hold"/>
                                        <p:tgtEl>
                                          <p:spTgt spid="4">
                                            <p:txEl>
                                              <p:pRg st="4" end="4"/>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ln>
            <a:solidFill>
              <a:srgbClr val="C00000"/>
            </a:solidFill>
          </a:ln>
          <a:effectLst>
            <a:glow rad="228600">
              <a:schemeClr val="accent3">
                <a:satMod val="175000"/>
                <a:alpha val="40000"/>
              </a:schemeClr>
            </a:glow>
          </a:effectLst>
        </p:spPr>
        <p:txBody>
          <a:bodyPr>
            <a:normAutofit fontScale="90000"/>
          </a:bodyPr>
          <a:lstStyle/>
          <a:p>
            <a:r>
              <a:rPr lang="es-ES" b="1" dirty="0" smtClean="0">
                <a:solidFill>
                  <a:srgbClr val="FF0000"/>
                </a:solidFill>
              </a:rPr>
              <a:t>HISTORIA DE LA BRAQUITERAPIA PROSTATICA</a:t>
            </a:r>
            <a:endParaRPr lang="es-ES" b="1" dirty="0">
              <a:solidFill>
                <a:srgbClr val="FF0000"/>
              </a:solidFill>
            </a:endParaRPr>
          </a:p>
        </p:txBody>
      </p:sp>
      <p:sp>
        <p:nvSpPr>
          <p:cNvPr id="5" name="4 CuadroTexto"/>
          <p:cNvSpPr txBox="1"/>
          <p:nvPr/>
        </p:nvSpPr>
        <p:spPr>
          <a:xfrm>
            <a:off x="2143108" y="2143116"/>
            <a:ext cx="1767920" cy="369332"/>
          </a:xfrm>
          <a:prstGeom prst="rect">
            <a:avLst/>
          </a:prstGeom>
          <a:noFill/>
        </p:spPr>
        <p:txBody>
          <a:bodyPr wrap="none" rtlCol="0">
            <a:spAutoFit/>
          </a:bodyPr>
          <a:lstStyle/>
          <a:p>
            <a:r>
              <a:rPr lang="es-ES" b="1" dirty="0" smtClean="0">
                <a:solidFill>
                  <a:schemeClr val="bg1">
                    <a:lumMod val="95000"/>
                    <a:lumOff val="5000"/>
                  </a:schemeClr>
                </a:solidFill>
              </a:rPr>
              <a:t>ENSAYO ERROR: </a:t>
            </a:r>
            <a:endParaRPr lang="es-ES" b="1" dirty="0">
              <a:solidFill>
                <a:schemeClr val="bg1">
                  <a:lumMod val="95000"/>
                  <a:lumOff val="5000"/>
                </a:schemeClr>
              </a:solidFill>
            </a:endParaRPr>
          </a:p>
        </p:txBody>
      </p:sp>
      <p:sp>
        <p:nvSpPr>
          <p:cNvPr id="6" name="5 CuadroTexto"/>
          <p:cNvSpPr txBox="1"/>
          <p:nvPr/>
        </p:nvSpPr>
        <p:spPr>
          <a:xfrm>
            <a:off x="683568" y="2780928"/>
            <a:ext cx="6537880" cy="646331"/>
          </a:xfrm>
          <a:prstGeom prst="rect">
            <a:avLst/>
          </a:prstGeom>
          <a:noFill/>
        </p:spPr>
        <p:txBody>
          <a:bodyPr wrap="none" rtlCol="0">
            <a:spAutoFit/>
          </a:bodyPr>
          <a:lstStyle/>
          <a:p>
            <a:r>
              <a:rPr lang="es-ES" b="1" dirty="0" smtClean="0"/>
              <a:t>Utilizaron agujas de </a:t>
            </a:r>
            <a:r>
              <a:rPr lang="es-ES" b="1" dirty="0" err="1" smtClean="0"/>
              <a:t>radium</a:t>
            </a:r>
            <a:r>
              <a:rPr lang="es-ES" b="1" dirty="0" smtClean="0"/>
              <a:t> en 1910 </a:t>
            </a:r>
            <a:r>
              <a:rPr lang="es-ES" b="1" dirty="0" err="1" smtClean="0"/>
              <a:t>Pasteau</a:t>
            </a:r>
            <a:r>
              <a:rPr lang="es-ES" b="1" dirty="0" smtClean="0"/>
              <a:t> y </a:t>
            </a:r>
            <a:r>
              <a:rPr lang="es-ES" b="1" dirty="0" err="1" smtClean="0"/>
              <a:t>Degrai</a:t>
            </a:r>
            <a:r>
              <a:rPr lang="es-ES" b="1" dirty="0" smtClean="0"/>
              <a:t> ,</a:t>
            </a:r>
          </a:p>
          <a:p>
            <a:r>
              <a:rPr lang="es-ES" b="1" dirty="0" smtClean="0"/>
              <a:t> </a:t>
            </a:r>
            <a:r>
              <a:rPr lang="es-ES" b="1" dirty="0" err="1" smtClean="0"/>
              <a:t>Pachkis</a:t>
            </a:r>
            <a:r>
              <a:rPr lang="es-ES" b="1" dirty="0" smtClean="0"/>
              <a:t> y </a:t>
            </a:r>
            <a:r>
              <a:rPr lang="es-ES" b="1" dirty="0" err="1" smtClean="0"/>
              <a:t>tittinger</a:t>
            </a:r>
            <a:r>
              <a:rPr lang="es-ES" b="1" dirty="0" smtClean="0"/>
              <a:t> utilizaron por primera vez el cistoscopio.</a:t>
            </a:r>
          </a:p>
        </p:txBody>
      </p:sp>
      <p:sp>
        <p:nvSpPr>
          <p:cNvPr id="7" name="6 CuadroTexto"/>
          <p:cNvSpPr txBox="1"/>
          <p:nvPr/>
        </p:nvSpPr>
        <p:spPr>
          <a:xfrm>
            <a:off x="683568" y="3717032"/>
            <a:ext cx="5378332" cy="1200329"/>
          </a:xfrm>
          <a:prstGeom prst="rect">
            <a:avLst/>
          </a:prstGeom>
          <a:noFill/>
        </p:spPr>
        <p:txBody>
          <a:bodyPr wrap="none" rtlCol="0">
            <a:spAutoFit/>
          </a:bodyPr>
          <a:lstStyle/>
          <a:p>
            <a:r>
              <a:rPr lang="es-ES" b="1" dirty="0" err="1" smtClean="0"/>
              <a:t>Via</a:t>
            </a:r>
            <a:r>
              <a:rPr lang="es-ES" b="1" dirty="0" smtClean="0"/>
              <a:t> abierta </a:t>
            </a:r>
            <a:r>
              <a:rPr lang="es-ES" b="1" dirty="0" err="1" smtClean="0"/>
              <a:t>suprapubica</a:t>
            </a:r>
            <a:r>
              <a:rPr lang="es-ES" b="1" dirty="0" smtClean="0"/>
              <a:t>:</a:t>
            </a:r>
          </a:p>
          <a:p>
            <a:r>
              <a:rPr lang="es-ES" b="1" dirty="0"/>
              <a:t>	</a:t>
            </a:r>
            <a:r>
              <a:rPr lang="es-ES" b="1" dirty="0" smtClean="0"/>
              <a:t>Semillas de  - </a:t>
            </a:r>
            <a:r>
              <a:rPr lang="es-ES" b="1" dirty="0" err="1" smtClean="0"/>
              <a:t>Radon</a:t>
            </a:r>
            <a:r>
              <a:rPr lang="es-ES" b="1" dirty="0" smtClean="0"/>
              <a:t> (Young 1922)</a:t>
            </a:r>
          </a:p>
          <a:p>
            <a:r>
              <a:rPr lang="es-ES" b="1" dirty="0"/>
              <a:t>	</a:t>
            </a:r>
            <a:r>
              <a:rPr lang="es-ES" b="1" dirty="0" smtClean="0"/>
              <a:t>	        - Oro coloidal (</a:t>
            </a:r>
            <a:r>
              <a:rPr lang="es-ES" b="1" dirty="0" err="1" smtClean="0"/>
              <a:t>Flocks</a:t>
            </a:r>
            <a:r>
              <a:rPr lang="es-ES" b="1" dirty="0" smtClean="0"/>
              <a:t> 1952)</a:t>
            </a:r>
          </a:p>
          <a:p>
            <a:r>
              <a:rPr lang="es-ES" b="1" dirty="0"/>
              <a:t>	</a:t>
            </a:r>
            <a:r>
              <a:rPr lang="es-ES" b="1" dirty="0" smtClean="0"/>
              <a:t>	        - Iodo (</a:t>
            </a:r>
            <a:r>
              <a:rPr lang="es-ES" b="1" dirty="0" err="1" smtClean="0"/>
              <a:t>Whitmore</a:t>
            </a:r>
            <a:r>
              <a:rPr lang="es-ES" b="1" dirty="0" smtClean="0"/>
              <a:t> 1972)</a:t>
            </a:r>
            <a:endParaRPr lang="es-ES" b="1" dirty="0"/>
          </a:p>
        </p:txBody>
      </p:sp>
      <p:sp>
        <p:nvSpPr>
          <p:cNvPr id="8" name="7 CuadroTexto"/>
          <p:cNvSpPr txBox="1"/>
          <p:nvPr/>
        </p:nvSpPr>
        <p:spPr>
          <a:xfrm>
            <a:off x="755576" y="5157192"/>
            <a:ext cx="5838458" cy="923330"/>
          </a:xfrm>
          <a:prstGeom prst="rect">
            <a:avLst/>
          </a:prstGeom>
          <a:noFill/>
        </p:spPr>
        <p:txBody>
          <a:bodyPr wrap="none" rtlCol="0">
            <a:spAutoFit/>
          </a:bodyPr>
          <a:lstStyle/>
          <a:p>
            <a:r>
              <a:rPr lang="es-ES" b="1" dirty="0" smtClean="0"/>
              <a:t>Técnica perineal </a:t>
            </a:r>
            <a:r>
              <a:rPr lang="es-ES" b="1" dirty="0" err="1" smtClean="0"/>
              <a:t>percutanea</a:t>
            </a:r>
            <a:r>
              <a:rPr lang="es-ES" b="1" dirty="0" smtClean="0"/>
              <a:t>:</a:t>
            </a:r>
          </a:p>
          <a:p>
            <a:r>
              <a:rPr lang="es-ES" b="1" dirty="0" smtClean="0"/>
              <a:t>	Uso de ultrasonidos y </a:t>
            </a:r>
            <a:r>
              <a:rPr lang="es-ES" b="1" dirty="0" err="1" smtClean="0"/>
              <a:t>template</a:t>
            </a:r>
            <a:r>
              <a:rPr lang="es-ES" b="1" dirty="0" smtClean="0"/>
              <a:t> (Hans </a:t>
            </a:r>
            <a:r>
              <a:rPr lang="es-ES" b="1" dirty="0" err="1" smtClean="0"/>
              <a:t>Holm</a:t>
            </a:r>
            <a:r>
              <a:rPr lang="es-ES" b="1" dirty="0" smtClean="0"/>
              <a:t> 1982)</a:t>
            </a:r>
          </a:p>
          <a:p>
            <a:r>
              <a:rPr lang="es-ES" b="1" dirty="0"/>
              <a:t>	</a:t>
            </a:r>
            <a:r>
              <a:rPr lang="es-ES" b="1" dirty="0" smtClean="0"/>
              <a:t>Desarrollado en Seattle (</a:t>
            </a:r>
            <a:r>
              <a:rPr lang="es-ES" b="1" dirty="0" err="1" smtClean="0"/>
              <a:t>Ragde</a:t>
            </a:r>
            <a:r>
              <a:rPr lang="es-ES" b="1" dirty="0" smtClean="0"/>
              <a:t> y Blasco 1986)</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rgbClr val="C00000"/>
            </a:solidFill>
          </a:ln>
          <a:effectLst>
            <a:glow rad="228600">
              <a:schemeClr val="accent3">
                <a:satMod val="175000"/>
                <a:alpha val="40000"/>
              </a:schemeClr>
            </a:glow>
          </a:effectLst>
        </p:spPr>
        <p:txBody>
          <a:bodyPr/>
          <a:lstStyle/>
          <a:p>
            <a:r>
              <a:rPr lang="es-ES" b="1" dirty="0" smtClean="0">
                <a:solidFill>
                  <a:srgbClr val="FF0000"/>
                </a:solidFill>
              </a:rPr>
              <a:t>TIPOS DE BRAQUITERAPIA</a:t>
            </a:r>
            <a:endParaRPr lang="es-ES" b="1" dirty="0">
              <a:solidFill>
                <a:srgbClr val="FF0000"/>
              </a:solidFill>
            </a:endParaRPr>
          </a:p>
        </p:txBody>
      </p:sp>
      <p:sp>
        <p:nvSpPr>
          <p:cNvPr id="3" name="2 CuadroTexto"/>
          <p:cNvSpPr txBox="1"/>
          <p:nvPr/>
        </p:nvSpPr>
        <p:spPr>
          <a:xfrm>
            <a:off x="1571604" y="1928802"/>
            <a:ext cx="6925614" cy="1754326"/>
          </a:xfrm>
          <a:prstGeom prst="rect">
            <a:avLst/>
          </a:prstGeom>
          <a:noFill/>
        </p:spPr>
        <p:txBody>
          <a:bodyPr wrap="none" rtlCol="0">
            <a:spAutoFit/>
          </a:bodyPr>
          <a:lstStyle/>
          <a:p>
            <a:r>
              <a:rPr lang="es-ES" b="1" dirty="0" smtClean="0">
                <a:solidFill>
                  <a:schemeClr val="bg1">
                    <a:lumMod val="95000"/>
                    <a:lumOff val="5000"/>
                  </a:schemeClr>
                </a:solidFill>
              </a:rPr>
              <a:t>BRAQUITERAPIA DE BAJA TASA </a:t>
            </a:r>
            <a:r>
              <a:rPr lang="es-ES" b="1" dirty="0" smtClean="0">
                <a:solidFill>
                  <a:srgbClr val="FFFF00"/>
                </a:solidFill>
              </a:rPr>
              <a:t>(implantes permanentes)</a:t>
            </a:r>
          </a:p>
          <a:p>
            <a:endParaRPr lang="es-ES" b="1" dirty="0"/>
          </a:p>
          <a:p>
            <a:r>
              <a:rPr lang="es-ES" b="1" dirty="0" smtClean="0"/>
              <a:t>	- Son implantes permanentes</a:t>
            </a:r>
          </a:p>
          <a:p>
            <a:r>
              <a:rPr lang="es-ES" b="1" dirty="0"/>
              <a:t>	</a:t>
            </a:r>
            <a:r>
              <a:rPr lang="es-ES" b="1" dirty="0" smtClean="0"/>
              <a:t>- Liberación lenta y prolongada de la dosis en el tiempo</a:t>
            </a:r>
          </a:p>
          <a:p>
            <a:r>
              <a:rPr lang="es-ES" b="1" dirty="0"/>
              <a:t>	</a:t>
            </a:r>
            <a:r>
              <a:rPr lang="es-ES" b="1" dirty="0" smtClean="0"/>
              <a:t>- Isótopos: I 125,  Pd 103 y Cs 137. (59.4, 17 y 9,7)</a:t>
            </a:r>
          </a:p>
          <a:p>
            <a:r>
              <a:rPr lang="es-ES" b="1" dirty="0"/>
              <a:t>	</a:t>
            </a:r>
            <a:r>
              <a:rPr lang="es-ES" b="1" dirty="0" smtClean="0"/>
              <a:t>- Sola o en combinación con externa.</a:t>
            </a:r>
            <a:endParaRPr lang="es-ES" b="1" dirty="0"/>
          </a:p>
        </p:txBody>
      </p:sp>
      <p:sp>
        <p:nvSpPr>
          <p:cNvPr id="4" name="3 CuadroTexto"/>
          <p:cNvSpPr txBox="1"/>
          <p:nvPr/>
        </p:nvSpPr>
        <p:spPr>
          <a:xfrm>
            <a:off x="1714480" y="3929066"/>
            <a:ext cx="6911444" cy="2031325"/>
          </a:xfrm>
          <a:prstGeom prst="rect">
            <a:avLst/>
          </a:prstGeom>
          <a:noFill/>
        </p:spPr>
        <p:txBody>
          <a:bodyPr wrap="none" rtlCol="0">
            <a:spAutoFit/>
          </a:bodyPr>
          <a:lstStyle/>
          <a:p>
            <a:r>
              <a:rPr lang="es-ES" b="1" dirty="0" smtClean="0">
                <a:solidFill>
                  <a:schemeClr val="bg1">
                    <a:lumMod val="95000"/>
                    <a:lumOff val="5000"/>
                  </a:schemeClr>
                </a:solidFill>
              </a:rPr>
              <a:t>BRAQUITERAPIA DE ALTA TASA:</a:t>
            </a:r>
          </a:p>
          <a:p>
            <a:r>
              <a:rPr lang="es-ES" b="1" dirty="0"/>
              <a:t>	</a:t>
            </a:r>
            <a:r>
              <a:rPr lang="es-ES" b="1" dirty="0" smtClean="0"/>
              <a:t>- Temporal: La fuente no queda dentro del paciente y la </a:t>
            </a:r>
          </a:p>
          <a:p>
            <a:r>
              <a:rPr lang="es-ES" b="1" dirty="0" smtClean="0"/>
              <a:t>exposición es breve.</a:t>
            </a:r>
          </a:p>
          <a:p>
            <a:r>
              <a:rPr lang="es-ES" b="1" dirty="0"/>
              <a:t>	</a:t>
            </a:r>
            <a:r>
              <a:rPr lang="es-ES" b="1" dirty="0" smtClean="0"/>
              <a:t>- Planificadores similares a los de baja tasa</a:t>
            </a:r>
          </a:p>
          <a:p>
            <a:r>
              <a:rPr lang="es-ES" b="1" dirty="0"/>
              <a:t>	</a:t>
            </a:r>
            <a:r>
              <a:rPr lang="es-ES" b="1" dirty="0" smtClean="0"/>
              <a:t>- Normalmente se usa como </a:t>
            </a:r>
            <a:r>
              <a:rPr lang="es-ES" b="1" dirty="0" err="1" smtClean="0"/>
              <a:t>boost</a:t>
            </a:r>
            <a:r>
              <a:rPr lang="es-ES" b="1" dirty="0" smtClean="0"/>
              <a:t> tras radioterapia externa, </a:t>
            </a:r>
          </a:p>
          <a:p>
            <a:r>
              <a:rPr lang="es-ES" b="1" dirty="0" smtClean="0"/>
              <a:t>Aunque también se puede realizar como </a:t>
            </a:r>
            <a:r>
              <a:rPr lang="es-ES" b="1" dirty="0" err="1" smtClean="0"/>
              <a:t>monoterapia</a:t>
            </a:r>
            <a:r>
              <a:rPr lang="es-ES" b="1" dirty="0" smtClean="0"/>
              <a:t>.</a:t>
            </a:r>
          </a:p>
          <a:p>
            <a:r>
              <a:rPr lang="es-ES" b="1" dirty="0"/>
              <a:t>	</a:t>
            </a:r>
            <a:r>
              <a:rPr lang="es-ES" b="1" dirty="0" smtClean="0"/>
              <a:t>- IRIDIO 192</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4">
                                            <p:txEl>
                                              <p:pRg st="0" end="0"/>
                                            </p:txEl>
                                          </p:spTgt>
                                        </p:tgtEl>
                                      </p:cBhvr>
                                    </p:animEffect>
                                    <p:animScale>
                                      <p:cBhvr>
                                        <p:cTn id="22" dur="250" autoRev="1" fill="hold"/>
                                        <p:tgtEl>
                                          <p:spTgt spid="4">
                                            <p:txEl>
                                              <p:pRg st="0" end="0"/>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rgbClr val="C00000"/>
            </a:solidFill>
          </a:ln>
          <a:effectLst>
            <a:glow rad="228600">
              <a:schemeClr val="accent3">
                <a:satMod val="175000"/>
                <a:alpha val="40000"/>
              </a:schemeClr>
            </a:glow>
          </a:effectLst>
        </p:spPr>
        <p:txBody>
          <a:bodyPr/>
          <a:lstStyle/>
          <a:p>
            <a:r>
              <a:rPr lang="es-ES" b="1" dirty="0" smtClean="0">
                <a:solidFill>
                  <a:srgbClr val="FF0000"/>
                </a:solidFill>
              </a:rPr>
              <a:t>IMPLANTE PERINEAL</a:t>
            </a:r>
            <a:endParaRPr lang="es-ES" b="1" dirty="0">
              <a:solidFill>
                <a:srgbClr val="FF0000"/>
              </a:solidFill>
            </a:endParaRPr>
          </a:p>
        </p:txBody>
      </p:sp>
      <p:sp>
        <p:nvSpPr>
          <p:cNvPr id="3" name="2 CuadroTexto"/>
          <p:cNvSpPr txBox="1"/>
          <p:nvPr/>
        </p:nvSpPr>
        <p:spPr>
          <a:xfrm>
            <a:off x="1259632" y="1772816"/>
            <a:ext cx="4817537" cy="2585323"/>
          </a:xfrm>
          <a:prstGeom prst="rect">
            <a:avLst/>
          </a:prstGeom>
          <a:noFill/>
        </p:spPr>
        <p:txBody>
          <a:bodyPr wrap="none" rtlCol="0">
            <a:spAutoFit/>
          </a:bodyPr>
          <a:lstStyle/>
          <a:p>
            <a:r>
              <a:rPr lang="es-ES" b="1" dirty="0" smtClean="0">
                <a:solidFill>
                  <a:srgbClr val="FFFF00"/>
                </a:solidFill>
              </a:rPr>
              <a:t>PROCEDIMIENTO PERCUTANEO</a:t>
            </a:r>
          </a:p>
          <a:p>
            <a:endParaRPr lang="es-ES" b="1" dirty="0"/>
          </a:p>
          <a:p>
            <a:r>
              <a:rPr lang="es-ES" b="1" dirty="0" smtClean="0"/>
              <a:t>GUIADO POR UTRASONIDOS</a:t>
            </a:r>
          </a:p>
          <a:p>
            <a:endParaRPr lang="es-ES" b="1" dirty="0"/>
          </a:p>
          <a:p>
            <a:r>
              <a:rPr lang="es-ES" b="1" dirty="0" smtClean="0">
                <a:solidFill>
                  <a:srgbClr val="FFFF00"/>
                </a:solidFill>
              </a:rPr>
              <a:t>SOPORTE CON LA UNIDAD DE PROFUNDIZACIÓN</a:t>
            </a:r>
          </a:p>
          <a:p>
            <a:endParaRPr lang="es-ES" b="1" dirty="0"/>
          </a:p>
          <a:p>
            <a:r>
              <a:rPr lang="es-ES" b="1" dirty="0" smtClean="0"/>
              <a:t>SEMILLAS </a:t>
            </a:r>
          </a:p>
          <a:p>
            <a:endParaRPr lang="es-ES" b="1" dirty="0"/>
          </a:p>
          <a:p>
            <a:r>
              <a:rPr lang="es-ES" b="1" dirty="0" smtClean="0">
                <a:solidFill>
                  <a:srgbClr val="FFFF00"/>
                </a:solidFill>
              </a:rPr>
              <a:t>PLANIFICADOR </a:t>
            </a:r>
            <a:endParaRPr lang="es-ES" b="1" dirty="0">
              <a:solidFill>
                <a:srgbClr val="FFFF00"/>
              </a:solidFill>
            </a:endParaRPr>
          </a:p>
        </p:txBody>
      </p:sp>
      <p:pic>
        <p:nvPicPr>
          <p:cNvPr id="6" name="Picture 5" descr="Snapshot[23]"/>
          <p:cNvPicPr>
            <a:picLocks noChangeAspect="1" noChangeArrowheads="1"/>
          </p:cNvPicPr>
          <p:nvPr/>
        </p:nvPicPr>
        <p:blipFill>
          <a:blip r:embed="rId2" cstate="print"/>
          <a:srcRect/>
          <a:stretch>
            <a:fillRect/>
          </a:stretch>
        </p:blipFill>
        <p:spPr bwMode="auto">
          <a:xfrm>
            <a:off x="285720" y="4357694"/>
            <a:ext cx="2349500" cy="1879600"/>
          </a:xfrm>
          <a:prstGeom prst="rect">
            <a:avLst/>
          </a:prstGeom>
          <a:noFill/>
          <a:ln w="9525">
            <a:noFill/>
            <a:miter lim="800000"/>
            <a:headEnd/>
            <a:tailEnd/>
          </a:ln>
        </p:spPr>
      </p:pic>
      <p:pic>
        <p:nvPicPr>
          <p:cNvPr id="7" name="Picture 6" descr="Snapshot[20]"/>
          <p:cNvPicPr>
            <a:picLocks noChangeAspect="1" noChangeArrowheads="1"/>
          </p:cNvPicPr>
          <p:nvPr/>
        </p:nvPicPr>
        <p:blipFill>
          <a:blip r:embed="rId3" cstate="print"/>
          <a:srcRect/>
          <a:stretch>
            <a:fillRect/>
          </a:stretch>
        </p:blipFill>
        <p:spPr bwMode="auto">
          <a:xfrm>
            <a:off x="6588224" y="4509120"/>
            <a:ext cx="2349500" cy="1879600"/>
          </a:xfrm>
          <a:prstGeom prst="rect">
            <a:avLst/>
          </a:prstGeom>
          <a:noFill/>
          <a:ln w="9525">
            <a:noFill/>
            <a:miter lim="800000"/>
            <a:headEnd/>
            <a:tailEnd/>
          </a:ln>
        </p:spPr>
      </p:pic>
      <p:pic>
        <p:nvPicPr>
          <p:cNvPr id="8" name="Picture 2" descr="C:\Users\PAPA\Pictures\TRABAJO PABLO\TAC BRAQUITERAPIA\IMAG0128.jpg"/>
          <p:cNvPicPr>
            <a:picLocks noChangeAspect="1" noChangeArrowheads="1"/>
          </p:cNvPicPr>
          <p:nvPr/>
        </p:nvPicPr>
        <p:blipFill>
          <a:blip r:embed="rId4" cstate="print"/>
          <a:srcRect/>
          <a:stretch>
            <a:fillRect/>
          </a:stretch>
        </p:blipFill>
        <p:spPr bwMode="auto">
          <a:xfrm>
            <a:off x="1619672" y="4437112"/>
            <a:ext cx="2736304" cy="1824381"/>
          </a:xfrm>
          <a:prstGeom prst="rect">
            <a:avLst/>
          </a:prstGeom>
          <a:noFill/>
          <a:ln w="9525">
            <a:noFill/>
            <a:miter lim="800000"/>
            <a:headEnd/>
            <a:tailEnd/>
          </a:ln>
        </p:spPr>
      </p:pic>
      <p:pic>
        <p:nvPicPr>
          <p:cNvPr id="4" name="Picture 1" descr="G:\Imagenes braqui últimas\IMAG0297.jpg"/>
          <p:cNvPicPr>
            <a:picLocks noChangeAspect="1" noChangeArrowheads="1"/>
          </p:cNvPicPr>
          <p:nvPr/>
        </p:nvPicPr>
        <p:blipFill>
          <a:blip r:embed="rId5" cstate="print"/>
          <a:srcRect/>
          <a:stretch>
            <a:fillRect/>
          </a:stretch>
        </p:blipFill>
        <p:spPr bwMode="auto">
          <a:xfrm>
            <a:off x="3707904" y="4293096"/>
            <a:ext cx="3009528" cy="2006352"/>
          </a:xfrm>
          <a:prstGeom prst="rect">
            <a:avLst/>
          </a:prstGeom>
          <a:noFill/>
        </p:spPr>
      </p:pic>
      <p:pic>
        <p:nvPicPr>
          <p:cNvPr id="5" name="Picture 3" descr="G:\Imagenes braqui últimas\IMAG0283.jpg"/>
          <p:cNvPicPr>
            <a:picLocks noChangeAspect="1" noChangeArrowheads="1"/>
          </p:cNvPicPr>
          <p:nvPr/>
        </p:nvPicPr>
        <p:blipFill>
          <a:blip r:embed="rId6" cstate="print"/>
          <a:srcRect/>
          <a:stretch>
            <a:fillRect/>
          </a:stretch>
        </p:blipFill>
        <p:spPr bwMode="auto">
          <a:xfrm>
            <a:off x="3203848" y="3861048"/>
            <a:ext cx="1997968" cy="2996952"/>
          </a:xfrm>
          <a:prstGeom prst="rect">
            <a:avLst/>
          </a:prstGeom>
          <a:noFill/>
        </p:spPr>
      </p:pic>
      <p:pic>
        <p:nvPicPr>
          <p:cNvPr id="14340" name="Picture 4" descr="G:\Imagenes braqui últimas\IMAG0261.jpg"/>
          <p:cNvPicPr>
            <a:picLocks noChangeAspect="1" noChangeArrowheads="1"/>
          </p:cNvPicPr>
          <p:nvPr/>
        </p:nvPicPr>
        <p:blipFill>
          <a:blip r:embed="rId7" cstate="print"/>
          <a:srcRect/>
          <a:stretch>
            <a:fillRect/>
          </a:stretch>
        </p:blipFill>
        <p:spPr bwMode="auto">
          <a:xfrm>
            <a:off x="5868144" y="4005064"/>
            <a:ext cx="1709936" cy="25649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5"/>
                                        </p:tgtEl>
                                      </p:cBhvr>
                                    </p:animEffect>
                                    <p:set>
                                      <p:cBhvr>
                                        <p:cTn id="32" dur="1" fill="hold">
                                          <p:stCondLst>
                                            <p:cond delay="19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4"/>
                                        </p:tgtEl>
                                      </p:cBhvr>
                                    </p:animEffect>
                                    <p:set>
                                      <p:cBhvr>
                                        <p:cTn id="42" dur="1" fill="hold">
                                          <p:stCondLst>
                                            <p:cond delay="1999"/>
                                          </p:stCondLst>
                                        </p:cTn>
                                        <p:tgtEl>
                                          <p:spTgt spid="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340"/>
                                        </p:tgtEl>
                                        <p:attrNameLst>
                                          <p:attrName>style.visibility</p:attrName>
                                        </p:attrNameLst>
                                      </p:cBhvr>
                                      <p:to>
                                        <p:strVal val="visible"/>
                                      </p:to>
                                    </p:set>
                                    <p:animEffect transition="in" filter="fade">
                                      <p:cBhvr>
                                        <p:cTn id="47" dur="2000"/>
                                        <p:tgtEl>
                                          <p:spTgt spid="143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000"/>
                                        <p:tgtEl>
                                          <p:spTgt spid="14340"/>
                                        </p:tgtEl>
                                      </p:cBhvr>
                                    </p:animEffect>
                                    <p:set>
                                      <p:cBhvr>
                                        <p:cTn id="52" dur="1" fill="hold">
                                          <p:stCondLst>
                                            <p:cond delay="1999"/>
                                          </p:stCondLst>
                                        </p:cTn>
                                        <p:tgtEl>
                                          <p:spTgt spid="1434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OTRAS COSAS </a:t>
            </a:r>
            <a:endParaRPr lang="es-ES" dirty="0">
              <a:solidFill>
                <a:srgbClr val="FF0000"/>
              </a:solidFill>
            </a:endParaRPr>
          </a:p>
        </p:txBody>
      </p:sp>
      <p:pic>
        <p:nvPicPr>
          <p:cNvPr id="3" name="Picture 2" descr="G:\Imagenes braqui últimas\IMAG0298.jpg"/>
          <p:cNvPicPr>
            <a:picLocks noChangeAspect="1" noChangeArrowheads="1"/>
          </p:cNvPicPr>
          <p:nvPr/>
        </p:nvPicPr>
        <p:blipFill>
          <a:blip r:embed="rId2" cstate="print"/>
          <a:srcRect/>
          <a:stretch>
            <a:fillRect/>
          </a:stretch>
        </p:blipFill>
        <p:spPr bwMode="auto">
          <a:xfrm>
            <a:off x="611560" y="1556792"/>
            <a:ext cx="3348372" cy="2232248"/>
          </a:xfrm>
          <a:prstGeom prst="rect">
            <a:avLst/>
          </a:prstGeom>
          <a:noFill/>
        </p:spPr>
      </p:pic>
      <p:pic>
        <p:nvPicPr>
          <p:cNvPr id="54274" name="Picture 2" descr="G:\Imagenes braqui últimas\IMAG0293.jpg"/>
          <p:cNvPicPr>
            <a:picLocks noChangeAspect="1" noChangeArrowheads="1"/>
          </p:cNvPicPr>
          <p:nvPr/>
        </p:nvPicPr>
        <p:blipFill>
          <a:blip r:embed="rId3" cstate="print"/>
          <a:srcRect/>
          <a:stretch>
            <a:fillRect/>
          </a:stretch>
        </p:blipFill>
        <p:spPr bwMode="auto">
          <a:xfrm>
            <a:off x="4932040" y="1556792"/>
            <a:ext cx="3240360" cy="2160240"/>
          </a:xfrm>
          <a:prstGeom prst="rect">
            <a:avLst/>
          </a:prstGeom>
          <a:noFill/>
        </p:spPr>
      </p:pic>
      <p:pic>
        <p:nvPicPr>
          <p:cNvPr id="54278" name="Picture 6" descr="G:\Imagenes braqui últimas\IMAG0284.jpg"/>
          <p:cNvPicPr>
            <a:picLocks noChangeAspect="1" noChangeArrowheads="1"/>
          </p:cNvPicPr>
          <p:nvPr/>
        </p:nvPicPr>
        <p:blipFill>
          <a:blip r:embed="rId4" cstate="print"/>
          <a:srcRect/>
          <a:stretch>
            <a:fillRect/>
          </a:stretch>
        </p:blipFill>
        <p:spPr bwMode="auto">
          <a:xfrm>
            <a:off x="1259632" y="3969060"/>
            <a:ext cx="1925960" cy="2888940"/>
          </a:xfrm>
          <a:prstGeom prst="rect">
            <a:avLst/>
          </a:prstGeom>
          <a:noFill/>
        </p:spPr>
      </p:pic>
      <p:pic>
        <p:nvPicPr>
          <p:cNvPr id="54279" name="Picture 7" descr="G:\Imagenes braqui últimas\IMAG0282.jpg"/>
          <p:cNvPicPr>
            <a:picLocks noChangeAspect="1" noChangeArrowheads="1"/>
          </p:cNvPicPr>
          <p:nvPr/>
        </p:nvPicPr>
        <p:blipFill>
          <a:blip r:embed="rId5" cstate="print"/>
          <a:srcRect/>
          <a:stretch>
            <a:fillRect/>
          </a:stretch>
        </p:blipFill>
        <p:spPr bwMode="auto">
          <a:xfrm>
            <a:off x="4860032" y="4149080"/>
            <a:ext cx="3707904" cy="247193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Imagenes braqui últimas\IMAG0265.jpg"/>
          <p:cNvPicPr>
            <a:picLocks noChangeAspect="1" noChangeArrowheads="1"/>
          </p:cNvPicPr>
          <p:nvPr/>
        </p:nvPicPr>
        <p:blipFill>
          <a:blip r:embed="rId2" cstate="print"/>
          <a:srcRect/>
          <a:stretch>
            <a:fillRect/>
          </a:stretch>
        </p:blipFill>
        <p:spPr bwMode="auto">
          <a:xfrm>
            <a:off x="2267744" y="3933056"/>
            <a:ext cx="4031940" cy="2687960"/>
          </a:xfrm>
          <a:prstGeom prst="rect">
            <a:avLst/>
          </a:prstGeom>
          <a:noFill/>
        </p:spPr>
      </p:pic>
      <p:sp>
        <p:nvSpPr>
          <p:cNvPr id="2" name="1 Título"/>
          <p:cNvSpPr>
            <a:spLocks noGrp="1"/>
          </p:cNvSpPr>
          <p:nvPr>
            <p:ph type="title"/>
          </p:nvPr>
        </p:nvSpPr>
        <p:spPr>
          <a:ln>
            <a:solidFill>
              <a:srgbClr val="C00000"/>
            </a:solidFill>
          </a:ln>
          <a:effectLst>
            <a:glow rad="228600">
              <a:schemeClr val="accent3">
                <a:satMod val="175000"/>
                <a:alpha val="40000"/>
              </a:schemeClr>
            </a:glow>
          </a:effectLst>
        </p:spPr>
        <p:txBody>
          <a:bodyPr/>
          <a:lstStyle/>
          <a:p>
            <a:r>
              <a:rPr lang="es-ES" b="1" dirty="0" smtClean="0">
                <a:solidFill>
                  <a:srgbClr val="FF0000"/>
                </a:solidFill>
              </a:rPr>
              <a:t>¿POR QUE BRAQUITERAPIA?</a:t>
            </a:r>
            <a:endParaRPr lang="es-ES" b="1" dirty="0">
              <a:solidFill>
                <a:srgbClr val="FF0000"/>
              </a:solidFill>
            </a:endParaRPr>
          </a:p>
        </p:txBody>
      </p:sp>
      <p:sp>
        <p:nvSpPr>
          <p:cNvPr id="3" name="2 CuadroTexto"/>
          <p:cNvSpPr txBox="1"/>
          <p:nvPr/>
        </p:nvSpPr>
        <p:spPr>
          <a:xfrm>
            <a:off x="971600" y="2204864"/>
            <a:ext cx="5447528" cy="646331"/>
          </a:xfrm>
          <a:prstGeom prst="rect">
            <a:avLst/>
          </a:prstGeom>
          <a:noFill/>
        </p:spPr>
        <p:txBody>
          <a:bodyPr wrap="square" rtlCol="0">
            <a:spAutoFit/>
          </a:bodyPr>
          <a:lstStyle/>
          <a:p>
            <a:r>
              <a:rPr lang="es-ES" b="1" dirty="0" smtClean="0">
                <a:solidFill>
                  <a:srgbClr val="FFFF00"/>
                </a:solidFill>
              </a:rPr>
              <a:t>ESCALADA DE DOSIS </a:t>
            </a:r>
            <a:r>
              <a:rPr lang="es-ES" b="1" dirty="0" smtClean="0"/>
              <a:t>(relación dosis-respuesta)</a:t>
            </a:r>
          </a:p>
          <a:p>
            <a:r>
              <a:rPr lang="es-ES" b="1" dirty="0"/>
              <a:t>	</a:t>
            </a:r>
            <a:r>
              <a:rPr lang="es-ES_tradnl" b="1" i="1" dirty="0" smtClean="0"/>
              <a:t> </a:t>
            </a:r>
            <a:r>
              <a:rPr lang="es-ES_tradnl" b="1" dirty="0" err="1" smtClean="0"/>
              <a:t>Hanks</a:t>
            </a:r>
            <a:r>
              <a:rPr lang="es-ES_tradnl" b="1" dirty="0" smtClean="0"/>
              <a:t> , </a:t>
            </a:r>
            <a:r>
              <a:rPr lang="es-ES_tradnl" b="1" dirty="0" err="1" smtClean="0"/>
              <a:t>Vicini</a:t>
            </a:r>
            <a:r>
              <a:rPr lang="es-ES_tradnl" b="1" dirty="0" smtClean="0"/>
              <a:t>, </a:t>
            </a:r>
            <a:r>
              <a:rPr lang="es-ES" b="1" dirty="0" err="1" smtClean="0"/>
              <a:t>Zelefsky</a:t>
            </a:r>
            <a:r>
              <a:rPr lang="es-ES" b="1" dirty="0" smtClean="0"/>
              <a:t>, </a:t>
            </a:r>
            <a:r>
              <a:rPr lang="es-ES" b="1" dirty="0" err="1" smtClean="0"/>
              <a:t>Pollack</a:t>
            </a:r>
            <a:endParaRPr lang="es-ES" b="1" dirty="0"/>
          </a:p>
        </p:txBody>
      </p:sp>
      <p:sp>
        <p:nvSpPr>
          <p:cNvPr id="4" name="3 CuadroTexto"/>
          <p:cNvSpPr txBox="1"/>
          <p:nvPr/>
        </p:nvSpPr>
        <p:spPr>
          <a:xfrm>
            <a:off x="971600" y="3212976"/>
            <a:ext cx="7024295" cy="646331"/>
          </a:xfrm>
          <a:prstGeom prst="rect">
            <a:avLst/>
          </a:prstGeom>
          <a:noFill/>
        </p:spPr>
        <p:txBody>
          <a:bodyPr wrap="none" rtlCol="0">
            <a:spAutoFit/>
          </a:bodyPr>
          <a:lstStyle/>
          <a:p>
            <a:r>
              <a:rPr lang="es-ES" b="1" dirty="0" smtClean="0">
                <a:solidFill>
                  <a:srgbClr val="FFFF00"/>
                </a:solidFill>
              </a:rPr>
              <a:t>MODULAR LA DOSIS</a:t>
            </a:r>
          </a:p>
          <a:p>
            <a:r>
              <a:rPr lang="es-ES" b="1" dirty="0" smtClean="0"/>
              <a:t>Ambición de la radioterapia externa (la toxicidad rectal limitante), IMRT</a:t>
            </a:r>
            <a:endParaRPr lang="es-ES" b="1" dirty="0"/>
          </a:p>
        </p:txBody>
      </p:sp>
      <p:sp>
        <p:nvSpPr>
          <p:cNvPr id="5" name="4 CuadroTexto"/>
          <p:cNvSpPr txBox="1"/>
          <p:nvPr/>
        </p:nvSpPr>
        <p:spPr>
          <a:xfrm>
            <a:off x="971600" y="4149080"/>
            <a:ext cx="4172168" cy="1200329"/>
          </a:xfrm>
          <a:prstGeom prst="rect">
            <a:avLst/>
          </a:prstGeom>
          <a:noFill/>
        </p:spPr>
        <p:txBody>
          <a:bodyPr wrap="none" rtlCol="0">
            <a:spAutoFit/>
          </a:bodyPr>
          <a:lstStyle/>
          <a:p>
            <a:r>
              <a:rPr lang="es-ES" b="1" dirty="0" smtClean="0">
                <a:solidFill>
                  <a:srgbClr val="FFFF00"/>
                </a:solidFill>
              </a:rPr>
              <a:t>LOCALIZACIÓN DEL ÓRGANO DIANA:</a:t>
            </a:r>
          </a:p>
          <a:p>
            <a:r>
              <a:rPr lang="es-ES" b="1" dirty="0" smtClean="0"/>
              <a:t>Ambición de la radioterapia externa, IGRT</a:t>
            </a:r>
          </a:p>
          <a:p>
            <a:pPr lvl="1">
              <a:buFontTx/>
              <a:buChar char="-"/>
            </a:pPr>
            <a:r>
              <a:rPr lang="es-ES" b="1" dirty="0" smtClean="0"/>
              <a:t>USTR</a:t>
            </a:r>
          </a:p>
          <a:p>
            <a:pPr lvl="1">
              <a:buFontTx/>
              <a:buChar char="-"/>
            </a:pPr>
            <a:r>
              <a:rPr lang="es-ES" b="1" dirty="0" smtClean="0"/>
              <a:t>Tiempo real.</a:t>
            </a:r>
            <a:endParaRPr lang="es-ES" b="1" dirty="0"/>
          </a:p>
        </p:txBody>
      </p:sp>
      <p:pic>
        <p:nvPicPr>
          <p:cNvPr id="7" name="Picture 3" descr="G:\Imagenes braqui últimas\IMAG0253.jpg"/>
          <p:cNvPicPr>
            <a:picLocks noChangeAspect="1" noChangeArrowheads="1"/>
          </p:cNvPicPr>
          <p:nvPr/>
        </p:nvPicPr>
        <p:blipFill>
          <a:blip r:embed="rId3" cstate="print"/>
          <a:srcRect/>
          <a:stretch>
            <a:fillRect/>
          </a:stretch>
        </p:blipFill>
        <p:spPr bwMode="auto">
          <a:xfrm>
            <a:off x="5868144" y="4674096"/>
            <a:ext cx="3275856" cy="2183904"/>
          </a:xfrm>
          <a:prstGeom prst="rect">
            <a:avLst/>
          </a:prstGeom>
          <a:noFill/>
        </p:spPr>
      </p:pic>
      <p:pic>
        <p:nvPicPr>
          <p:cNvPr id="8" name="Picture 5" descr="G:\Imagenes braqui últimas\IMAG0255.jpg"/>
          <p:cNvPicPr>
            <a:picLocks noChangeAspect="1" noChangeArrowheads="1"/>
          </p:cNvPicPr>
          <p:nvPr/>
        </p:nvPicPr>
        <p:blipFill>
          <a:blip r:embed="rId4" cstate="print"/>
          <a:srcRect/>
          <a:stretch>
            <a:fillRect/>
          </a:stretch>
        </p:blipFill>
        <p:spPr bwMode="auto">
          <a:xfrm>
            <a:off x="6084168" y="4725144"/>
            <a:ext cx="2843808" cy="1895872"/>
          </a:xfrm>
          <a:prstGeom prst="rect">
            <a:avLst/>
          </a:prstGeom>
          <a:noFill/>
        </p:spPr>
      </p:pic>
      <p:pic>
        <p:nvPicPr>
          <p:cNvPr id="9" name="Picture 6" descr="G:\Imagenes braqui últimas\IMAG0256.jpg"/>
          <p:cNvPicPr>
            <a:picLocks noChangeAspect="1" noChangeArrowheads="1"/>
          </p:cNvPicPr>
          <p:nvPr/>
        </p:nvPicPr>
        <p:blipFill>
          <a:blip r:embed="rId5" cstate="print"/>
          <a:srcRect/>
          <a:stretch>
            <a:fillRect/>
          </a:stretch>
        </p:blipFill>
        <p:spPr bwMode="auto">
          <a:xfrm>
            <a:off x="6228184" y="4365104"/>
            <a:ext cx="2736304" cy="1824203"/>
          </a:xfrm>
          <a:prstGeom prst="rect">
            <a:avLst/>
          </a:prstGeom>
          <a:noFill/>
        </p:spPr>
      </p:pic>
      <p:pic>
        <p:nvPicPr>
          <p:cNvPr id="10" name="Picture 4" descr="G:\Imagenes braqui últimas\IMAG0254.jpg"/>
          <p:cNvPicPr>
            <a:picLocks noChangeAspect="1" noChangeArrowheads="1"/>
          </p:cNvPicPr>
          <p:nvPr/>
        </p:nvPicPr>
        <p:blipFill>
          <a:blip r:embed="rId6" cstate="print"/>
          <a:srcRect/>
          <a:stretch>
            <a:fillRect/>
          </a:stretch>
        </p:blipFill>
        <p:spPr bwMode="auto">
          <a:xfrm>
            <a:off x="6156176" y="4005064"/>
            <a:ext cx="2736304" cy="18242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6"/>
                                        </p:tgtEl>
                                      </p:cBhvr>
                                    </p:animEffect>
                                    <p:set>
                                      <p:cBhvr>
                                        <p:cTn id="23" dur="1" fill="hold">
                                          <p:stCondLst>
                                            <p:cond delay="1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checkerboard(across)">
                                      <p:cBhvr>
                                        <p:cTn id="28" dur="500"/>
                                        <p:tgtEl>
                                          <p:spTgt spid="5">
                                            <p:txEl>
                                              <p:pRg st="0" end="0"/>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checkerboard(across)">
                                      <p:cBhvr>
                                        <p:cTn id="31" dur="500"/>
                                        <p:tgtEl>
                                          <p:spTgt spid="5">
                                            <p:txEl>
                                              <p:pRg st="1" end="1"/>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checkerboard(across)">
                                      <p:cBhvr>
                                        <p:cTn id="34" dur="500"/>
                                        <p:tgtEl>
                                          <p:spTgt spid="5">
                                            <p:txEl>
                                              <p:pRg st="2" end="2"/>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checkerboard(across)">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7"/>
                                        </p:tgtEl>
                                      </p:cBhvr>
                                    </p:animEffect>
                                    <p:set>
                                      <p:cBhvr>
                                        <p:cTn id="50" dur="1" fill="hold">
                                          <p:stCondLst>
                                            <p:cond delay="19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2000"/>
                                        <p:tgtEl>
                                          <p:spTgt spid="8"/>
                                        </p:tgtEl>
                                      </p:cBhvr>
                                    </p:animEffect>
                                    <p:set>
                                      <p:cBhvr>
                                        <p:cTn id="59" dur="1" fill="hold">
                                          <p:stCondLst>
                                            <p:cond delay="1999"/>
                                          </p:stCondLst>
                                        </p:cTn>
                                        <p:tgtEl>
                                          <p:spTgt spid="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2000"/>
                                        <p:tgtEl>
                                          <p:spTgt spid="9"/>
                                        </p:tgtEl>
                                      </p:cBhvr>
                                    </p:animEffect>
                                    <p:set>
                                      <p:cBhvr>
                                        <p:cTn id="68" dur="1" fill="hold">
                                          <p:stCondLst>
                                            <p:cond delay="1999"/>
                                          </p:stCondLst>
                                        </p:cTn>
                                        <p:tgtEl>
                                          <p:spTgt spid="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57200" y="274638"/>
            <a:ext cx="8229600" cy="1143000"/>
          </a:xfrm>
          <a:prstGeom prst="rect">
            <a:avLst/>
          </a:prstGeom>
          <a:ln>
            <a:solidFill>
              <a:srgbClr val="C00000"/>
            </a:solidFill>
          </a:ln>
          <a:effectLst>
            <a:glow rad="228600">
              <a:schemeClr val="accent3">
                <a:satMod val="175000"/>
                <a:alpha val="40000"/>
              </a:schemeClr>
            </a:glow>
          </a:effectLst>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smtClean="0">
                <a:ln>
                  <a:noFill/>
                </a:ln>
                <a:solidFill>
                  <a:srgbClr val="FF0000"/>
                </a:solidFill>
                <a:effectLst/>
                <a:uLnTx/>
                <a:uFillTx/>
                <a:latin typeface="+mj-lt"/>
                <a:ea typeface="+mj-ea"/>
                <a:cs typeface="+mj-cs"/>
              </a:rPr>
              <a:t>SELECCIÓN DEL PACIENTE</a:t>
            </a:r>
            <a:r>
              <a:rPr kumimoji="0" lang="es-ES" sz="4400" b="1" i="0" u="none" strike="noStrike" kern="1200" cap="none" spc="0" normalizeH="0" baseline="0" noProof="0" smtClean="0">
                <a:ln>
                  <a:noFill/>
                </a:ln>
                <a:solidFill>
                  <a:schemeClr val="tx1"/>
                </a:solidFill>
                <a:effectLst/>
                <a:uLnTx/>
                <a:uFillTx/>
                <a:latin typeface="+mj-lt"/>
                <a:ea typeface="+mj-ea"/>
                <a:cs typeface="+mj-cs"/>
              </a:rPr>
              <a:t/>
            </a:r>
            <a:br>
              <a:rPr kumimoji="0" lang="es-ES" sz="4400" b="1" i="0" u="none" strike="noStrike" kern="1200" cap="none" spc="0" normalizeH="0" baseline="0" noProof="0" smtClean="0">
                <a:ln>
                  <a:noFill/>
                </a:ln>
                <a:solidFill>
                  <a:schemeClr val="tx1"/>
                </a:solidFill>
                <a:effectLst/>
                <a:uLnTx/>
                <a:uFillTx/>
                <a:latin typeface="+mj-lt"/>
                <a:ea typeface="+mj-ea"/>
                <a:cs typeface="+mj-cs"/>
              </a:rPr>
            </a:br>
            <a:r>
              <a:rPr kumimoji="0" lang="es-ES" sz="3100" b="1" i="0" u="none" strike="noStrike" kern="1200" cap="none" spc="0" normalizeH="0" baseline="0" noProof="0" smtClean="0">
                <a:ln>
                  <a:noFill/>
                </a:ln>
                <a:solidFill>
                  <a:srgbClr val="FF0000"/>
                </a:solidFill>
                <a:effectLst/>
                <a:uLnTx/>
                <a:uFillTx/>
                <a:latin typeface="+mj-lt"/>
                <a:ea typeface="+mj-ea"/>
                <a:cs typeface="+mj-cs"/>
              </a:rPr>
              <a:t>MONOTERAPIA</a:t>
            </a:r>
            <a:r>
              <a:rPr kumimoji="0" lang="es-ES_tradnl" sz="3100" b="1" i="0" u="none" strike="noStrike" kern="1200" cap="none" spc="0" normalizeH="0" baseline="0" noProof="0" smtClean="0">
                <a:ln>
                  <a:noFill/>
                </a:ln>
                <a:solidFill>
                  <a:srgbClr val="FF0000"/>
                </a:solidFill>
                <a:effectLst/>
                <a:uLnTx/>
                <a:uFillTx/>
                <a:latin typeface="+mj-lt"/>
                <a:ea typeface="+mj-ea"/>
                <a:cs typeface="+mj-cs"/>
              </a:rPr>
              <a:t> </a:t>
            </a:r>
            <a:r>
              <a:rPr kumimoji="0" lang="es-ES_tradnl" sz="3100" b="1" i="0" u="none" strike="noStrike" kern="1200" cap="none" spc="0" normalizeH="0" baseline="0" noProof="0" smtClean="0">
                <a:ln>
                  <a:noFill/>
                </a:ln>
                <a:solidFill>
                  <a:srgbClr val="002060"/>
                </a:solidFill>
                <a:effectLst/>
                <a:uLnTx/>
                <a:uFillTx/>
                <a:latin typeface="+mj-lt"/>
                <a:ea typeface="+mj-ea"/>
                <a:cs typeface="+mj-cs"/>
              </a:rPr>
              <a:t>(ESTRO / EAU / EORTC / ABS) </a:t>
            </a:r>
            <a:endParaRPr kumimoji="0" lang="es-ES" sz="31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3 CuadroTexto"/>
          <p:cNvSpPr txBox="1"/>
          <p:nvPr/>
        </p:nvSpPr>
        <p:spPr>
          <a:xfrm>
            <a:off x="755576" y="1916832"/>
            <a:ext cx="3517758" cy="2308324"/>
          </a:xfrm>
          <a:prstGeom prst="rect">
            <a:avLst/>
          </a:prstGeom>
          <a:noFill/>
        </p:spPr>
        <p:txBody>
          <a:bodyPr wrap="none" rtlCol="0">
            <a:spAutoFit/>
          </a:bodyPr>
          <a:lstStyle/>
          <a:p>
            <a:r>
              <a:rPr lang="es-ES" b="1" dirty="0" smtClean="0">
                <a:solidFill>
                  <a:srgbClr val="FFFF00"/>
                </a:solidFill>
              </a:rPr>
              <a:t>Volumen prostático (50-60 cc)</a:t>
            </a:r>
          </a:p>
          <a:p>
            <a:r>
              <a:rPr lang="es-ES" b="1" dirty="0" err="1" smtClean="0">
                <a:solidFill>
                  <a:srgbClr val="FFFF00"/>
                </a:solidFill>
              </a:rPr>
              <a:t>Sintomas</a:t>
            </a:r>
            <a:r>
              <a:rPr lang="es-ES" b="1" dirty="0" smtClean="0">
                <a:solidFill>
                  <a:srgbClr val="FFFF00"/>
                </a:solidFill>
              </a:rPr>
              <a:t> miccionales (IPSS: 15/35)</a:t>
            </a:r>
          </a:p>
          <a:p>
            <a:r>
              <a:rPr lang="es-ES" b="1" dirty="0" smtClean="0">
                <a:solidFill>
                  <a:srgbClr val="FFFF00"/>
                </a:solidFill>
              </a:rPr>
              <a:t>Flujo miccional (10 ml/s)</a:t>
            </a:r>
          </a:p>
          <a:p>
            <a:r>
              <a:rPr lang="es-ES" b="1" dirty="0" smtClean="0">
                <a:solidFill>
                  <a:srgbClr val="FFFF00"/>
                </a:solidFill>
              </a:rPr>
              <a:t>Valoración de riesgo:</a:t>
            </a:r>
          </a:p>
          <a:p>
            <a:r>
              <a:rPr lang="es-ES" b="1" dirty="0">
                <a:solidFill>
                  <a:srgbClr val="FFFF00"/>
                </a:solidFill>
              </a:rPr>
              <a:t>	</a:t>
            </a:r>
            <a:r>
              <a:rPr lang="es-ES" b="1" dirty="0" smtClean="0">
                <a:solidFill>
                  <a:srgbClr val="FFFF00"/>
                </a:solidFill>
              </a:rPr>
              <a:t>- T.R.: &lt; ó = T2a</a:t>
            </a:r>
          </a:p>
          <a:p>
            <a:r>
              <a:rPr lang="es-ES" b="1" dirty="0">
                <a:solidFill>
                  <a:srgbClr val="FFFF00"/>
                </a:solidFill>
              </a:rPr>
              <a:t>	</a:t>
            </a:r>
            <a:r>
              <a:rPr lang="es-ES" b="1" dirty="0" smtClean="0">
                <a:solidFill>
                  <a:srgbClr val="FFFF00"/>
                </a:solidFill>
              </a:rPr>
              <a:t>- PSA: &lt; ó = 10</a:t>
            </a:r>
          </a:p>
          <a:p>
            <a:r>
              <a:rPr lang="es-ES" b="1" dirty="0">
                <a:solidFill>
                  <a:srgbClr val="FFFF00"/>
                </a:solidFill>
              </a:rPr>
              <a:t>	</a:t>
            </a:r>
            <a:r>
              <a:rPr lang="es-ES" b="1" dirty="0" smtClean="0">
                <a:solidFill>
                  <a:srgbClr val="FFFF00"/>
                </a:solidFill>
              </a:rPr>
              <a:t>- Gleason &lt; ó = 6</a:t>
            </a:r>
          </a:p>
          <a:p>
            <a:r>
              <a:rPr lang="es-ES" b="1" dirty="0" smtClean="0">
                <a:solidFill>
                  <a:srgbClr val="FFFF00"/>
                </a:solidFill>
              </a:rPr>
              <a:t>¿Riesgo intermedio de bajo nivel?</a:t>
            </a:r>
          </a:p>
        </p:txBody>
      </p:sp>
      <p:sp>
        <p:nvSpPr>
          <p:cNvPr id="5" name="4 CuadroTexto"/>
          <p:cNvSpPr txBox="1"/>
          <p:nvPr/>
        </p:nvSpPr>
        <p:spPr>
          <a:xfrm>
            <a:off x="395536" y="5013176"/>
            <a:ext cx="8502800" cy="1384995"/>
          </a:xfrm>
          <a:prstGeom prst="rect">
            <a:avLst/>
          </a:prstGeom>
          <a:noFill/>
        </p:spPr>
        <p:txBody>
          <a:bodyPr wrap="square" rtlCol="0">
            <a:spAutoFit/>
          </a:bodyPr>
          <a:lstStyle/>
          <a:p>
            <a:r>
              <a:rPr lang="es-ES" sz="1200" b="1" dirty="0" smtClean="0"/>
              <a:t>Estudio </a:t>
            </a:r>
            <a:r>
              <a:rPr lang="es-ES" sz="1200" b="1" dirty="0" err="1" smtClean="0"/>
              <a:t>randomizado</a:t>
            </a:r>
            <a:r>
              <a:rPr lang="es-ES" sz="1200" b="1" dirty="0" smtClean="0"/>
              <a:t> de la RTOG (0232) compara </a:t>
            </a:r>
            <a:r>
              <a:rPr lang="es-ES" sz="1200" b="1" dirty="0" err="1" smtClean="0"/>
              <a:t>monoterapia</a:t>
            </a:r>
            <a:r>
              <a:rPr lang="es-ES" sz="1200" b="1" dirty="0" smtClean="0"/>
              <a:t> con tratamiento combinado en </a:t>
            </a:r>
          </a:p>
          <a:p>
            <a:r>
              <a:rPr lang="es-ES" sz="1200" b="1" dirty="0" smtClean="0"/>
              <a:t>Riesgo intermedio pero solo con un factor desfavorable.</a:t>
            </a:r>
          </a:p>
          <a:p>
            <a:endParaRPr lang="es-ES" sz="1200" b="1" dirty="0"/>
          </a:p>
          <a:p>
            <a:r>
              <a:rPr lang="es-ES" sz="1200" b="1" dirty="0" err="1" smtClean="0"/>
              <a:t>Population-based</a:t>
            </a:r>
            <a:r>
              <a:rPr lang="es-ES" sz="1200" b="1" dirty="0" smtClean="0"/>
              <a:t> </a:t>
            </a:r>
            <a:r>
              <a:rPr lang="es-ES" sz="1200" b="1" dirty="0" err="1" smtClean="0"/>
              <a:t>study</a:t>
            </a:r>
            <a:r>
              <a:rPr lang="es-ES" sz="1200" b="1" dirty="0" smtClean="0"/>
              <a:t> of </a:t>
            </a:r>
            <a:r>
              <a:rPr lang="es-ES" sz="1200" b="1" dirty="0" err="1" smtClean="0"/>
              <a:t>biochemical</a:t>
            </a:r>
            <a:r>
              <a:rPr lang="es-ES" sz="1200" b="1" dirty="0" smtClean="0"/>
              <a:t> and </a:t>
            </a:r>
            <a:r>
              <a:rPr lang="es-ES" sz="1200" b="1" dirty="0" err="1" smtClean="0"/>
              <a:t>survival</a:t>
            </a:r>
            <a:r>
              <a:rPr lang="es-ES" sz="1200" b="1" dirty="0" smtClean="0"/>
              <a:t> </a:t>
            </a:r>
            <a:r>
              <a:rPr lang="es-ES" sz="1200" b="1" dirty="0" err="1" smtClean="0"/>
              <a:t>outcomes</a:t>
            </a:r>
            <a:r>
              <a:rPr lang="es-ES" sz="1200" b="1" dirty="0" smtClean="0"/>
              <a:t> </a:t>
            </a:r>
            <a:r>
              <a:rPr lang="es-ES" sz="1200" b="1" dirty="0" err="1" smtClean="0"/>
              <a:t>after</a:t>
            </a:r>
            <a:r>
              <a:rPr lang="es-ES" sz="1200" b="1" dirty="0" smtClean="0"/>
              <a:t> </a:t>
            </a:r>
            <a:r>
              <a:rPr lang="es-ES" sz="1200" b="1" dirty="0" err="1" smtClean="0"/>
              <a:t>permanent</a:t>
            </a:r>
            <a:r>
              <a:rPr lang="es-ES" sz="1200" b="1" dirty="0" smtClean="0"/>
              <a:t> 125I </a:t>
            </a:r>
            <a:r>
              <a:rPr lang="es-ES" sz="1200" b="1" dirty="0" err="1" smtClean="0"/>
              <a:t>brachytherapy</a:t>
            </a:r>
            <a:r>
              <a:rPr lang="es-ES" sz="1200" b="1" dirty="0" smtClean="0"/>
              <a:t> </a:t>
            </a:r>
            <a:r>
              <a:rPr lang="es-ES" sz="1200" b="1" dirty="0" err="1" smtClean="0"/>
              <a:t>for</a:t>
            </a:r>
            <a:r>
              <a:rPr lang="es-ES" sz="1200" b="1" dirty="0" smtClean="0"/>
              <a:t> </a:t>
            </a:r>
            <a:r>
              <a:rPr lang="es-ES" sz="1200" b="1" dirty="0" err="1" smtClean="0"/>
              <a:t>low</a:t>
            </a:r>
            <a:r>
              <a:rPr lang="es-ES" sz="1200" b="1" dirty="0" smtClean="0"/>
              <a:t>- and </a:t>
            </a:r>
            <a:r>
              <a:rPr lang="es-ES" sz="1200" b="1" dirty="0" err="1" smtClean="0"/>
              <a:t>intermediate-risk</a:t>
            </a:r>
            <a:r>
              <a:rPr lang="es-ES" sz="1200" b="1" dirty="0" smtClean="0"/>
              <a:t> </a:t>
            </a:r>
            <a:r>
              <a:rPr lang="es-ES" sz="1200" b="1" dirty="0" err="1" smtClean="0"/>
              <a:t>prostate</a:t>
            </a:r>
            <a:r>
              <a:rPr lang="es-ES" sz="1200" b="1" dirty="0" smtClean="0"/>
              <a:t> </a:t>
            </a:r>
            <a:r>
              <a:rPr lang="es-ES" sz="1200" b="1" dirty="0" err="1" smtClean="0"/>
              <a:t>cancer</a:t>
            </a:r>
            <a:r>
              <a:rPr lang="es-ES" sz="1200" b="1" dirty="0" smtClean="0"/>
              <a:t>.  Morris WJ, </a:t>
            </a:r>
            <a:r>
              <a:rPr lang="es-ES" sz="1200" b="1" dirty="0" err="1" smtClean="0"/>
              <a:t>Keyes</a:t>
            </a:r>
            <a:r>
              <a:rPr lang="es-ES" sz="1200" b="1" dirty="0" smtClean="0"/>
              <a:t> M, Palma D, </a:t>
            </a:r>
            <a:r>
              <a:rPr lang="es-ES" sz="1200" b="1" dirty="0" err="1" smtClean="0"/>
              <a:t>Spadinger</a:t>
            </a:r>
            <a:r>
              <a:rPr lang="es-ES" sz="1200" b="1" dirty="0" smtClean="0"/>
              <a:t> I, </a:t>
            </a:r>
            <a:r>
              <a:rPr lang="es-ES" sz="1200" b="1" dirty="0" err="1" smtClean="0"/>
              <a:t>McKenzie</a:t>
            </a:r>
            <a:r>
              <a:rPr lang="es-ES" sz="1200" b="1" dirty="0" smtClean="0"/>
              <a:t> MR,, </a:t>
            </a:r>
            <a:r>
              <a:rPr lang="es-ES" sz="1200" b="1" dirty="0" err="1" smtClean="0"/>
              <a:t>Agranovich</a:t>
            </a:r>
            <a:r>
              <a:rPr lang="es-ES" sz="1200" b="1" dirty="0" smtClean="0"/>
              <a:t> A, </a:t>
            </a:r>
            <a:r>
              <a:rPr lang="es-ES" sz="1200" b="1" dirty="0" err="1" smtClean="0"/>
              <a:t>Pickles</a:t>
            </a:r>
            <a:r>
              <a:rPr lang="es-ES" sz="1200" b="1" dirty="0" smtClean="0"/>
              <a:t> T, </a:t>
            </a:r>
            <a:r>
              <a:rPr lang="es-ES" sz="1200" b="1" dirty="0" err="1" smtClean="0"/>
              <a:t>Liu</a:t>
            </a:r>
            <a:r>
              <a:rPr lang="es-ES" sz="1200" b="1" dirty="0" smtClean="0"/>
              <a:t> M, </a:t>
            </a:r>
            <a:r>
              <a:rPr lang="es-ES" sz="1200" b="1" dirty="0" err="1" smtClean="0"/>
              <a:t>Kwan</a:t>
            </a:r>
            <a:r>
              <a:rPr lang="es-ES" sz="1200" b="1" dirty="0" smtClean="0"/>
              <a:t> W, </a:t>
            </a:r>
            <a:r>
              <a:rPr lang="es-ES" sz="1200" b="1" dirty="0" err="1" smtClean="0"/>
              <a:t>Wu</a:t>
            </a:r>
            <a:r>
              <a:rPr lang="es-ES" sz="1200" b="1" dirty="0" smtClean="0"/>
              <a:t> J, </a:t>
            </a:r>
            <a:r>
              <a:rPr lang="es-ES" sz="1200" b="1" dirty="0" err="1" smtClean="0"/>
              <a:t>Berthelet</a:t>
            </a:r>
            <a:r>
              <a:rPr lang="es-ES" sz="1200" b="1" dirty="0" smtClean="0"/>
              <a:t> E, </a:t>
            </a:r>
            <a:r>
              <a:rPr lang="es-ES" sz="1200" b="1" dirty="0" err="1" smtClean="0"/>
              <a:t>Pai</a:t>
            </a:r>
            <a:r>
              <a:rPr lang="es-ES" sz="1200" b="1" dirty="0" smtClean="0"/>
              <a:t> H. </a:t>
            </a:r>
            <a:r>
              <a:rPr lang="es-ES" sz="1200" b="1" dirty="0" err="1" smtClean="0"/>
              <a:t>Source</a:t>
            </a:r>
            <a:r>
              <a:rPr lang="es-ES" sz="1200" b="1" dirty="0" smtClean="0"/>
              <a:t>  British Columbia </a:t>
            </a:r>
            <a:r>
              <a:rPr lang="es-ES" sz="1200" b="1" dirty="0" err="1" smtClean="0"/>
              <a:t>Cancer</a:t>
            </a:r>
            <a:r>
              <a:rPr lang="es-ES" sz="1200" b="1" dirty="0" smtClean="0"/>
              <a:t> Centre, Vancouver, British Columbia, </a:t>
            </a:r>
            <a:r>
              <a:rPr lang="es-ES" sz="1200" b="1" dirty="0" err="1" smtClean="0"/>
              <a:t>Canada</a:t>
            </a:r>
            <a:r>
              <a:rPr lang="es-ES" sz="1200" b="1" dirty="0" smtClean="0"/>
              <a:t>. jmorris@bccancer.bc.ca</a:t>
            </a:r>
            <a:endParaRPr lang="es-ES" b="1" dirty="0"/>
          </a:p>
        </p:txBody>
      </p:sp>
      <p:graphicFrame>
        <p:nvGraphicFramePr>
          <p:cNvPr id="6" name="Group 8"/>
          <p:cNvGraphicFramePr>
            <a:graphicFrameLocks noGrp="1"/>
          </p:cNvGraphicFramePr>
          <p:nvPr/>
        </p:nvGraphicFramePr>
        <p:xfrm>
          <a:off x="5000628" y="2143116"/>
          <a:ext cx="3743325" cy="1783080"/>
        </p:xfrm>
        <a:graphic>
          <a:graphicData uri="http://schemas.openxmlformats.org/drawingml/2006/table">
            <a:tbl>
              <a:tblPr/>
              <a:tblGrid>
                <a:gridCol w="749300"/>
                <a:gridCol w="841375"/>
                <a:gridCol w="842962"/>
                <a:gridCol w="1309688"/>
              </a:tblGrid>
              <a:tr h="304800">
                <a:tc>
                  <a:txBody>
                    <a:bodyPr/>
                    <a:lstStyle/>
                    <a:p>
                      <a:pPr marL="0" marR="0" lvl="0" indent="0" algn="l" defTabSz="517525"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517525"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charset="0"/>
                        </a:rPr>
                        <a:t>Indicado</a:t>
                      </a:r>
                      <a:endParaRPr kumimoji="0" lang="es-ES" sz="12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CE08C0"/>
                    </a:solidFill>
                  </a:tcPr>
                </a:tc>
                <a:tc>
                  <a:txBody>
                    <a:bodyPr/>
                    <a:lstStyle/>
                    <a:p>
                      <a:pPr marL="0" marR="0" lvl="0" indent="0" algn="l" defTabSz="517525"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charset="0"/>
                        </a:rPr>
                        <a:t>Opcional</a:t>
                      </a:r>
                      <a:endParaRPr kumimoji="0" lang="es-ES" sz="12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DB0BE5"/>
                    </a:solidFill>
                  </a:tcPr>
                </a:tc>
                <a:tc>
                  <a:txBody>
                    <a:bodyPr/>
                    <a:lstStyle/>
                    <a:p>
                      <a:pPr marL="0" marR="0" lvl="0" indent="0" algn="l" defTabSz="517525"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charset="0"/>
                        </a:rPr>
                        <a:t>Combinado (Ext.+</a:t>
                      </a:r>
                      <a:r>
                        <a:rPr kumimoji="0" lang="es-ES_tradnl" sz="1100" b="0" i="0" u="none" strike="noStrike" cap="none" normalizeH="0" baseline="30000" smtClean="0">
                          <a:ln>
                            <a:noFill/>
                          </a:ln>
                          <a:solidFill>
                            <a:schemeClr val="tx1"/>
                          </a:solidFill>
                          <a:effectLst/>
                          <a:latin typeface="Arial" charset="0"/>
                        </a:rPr>
                        <a:t>125 </a:t>
                      </a:r>
                      <a:r>
                        <a:rPr kumimoji="0" lang="es-ES_tradnl" sz="1200" b="0" i="0" u="none" strike="noStrike" cap="none" normalizeH="0" baseline="0" smtClean="0">
                          <a:ln>
                            <a:noFill/>
                          </a:ln>
                          <a:solidFill>
                            <a:schemeClr val="tx1"/>
                          </a:solidFill>
                          <a:effectLst/>
                          <a:latin typeface="Arial" charset="0"/>
                        </a:rPr>
                        <a:t>I) ó Investigacional (</a:t>
                      </a:r>
                      <a:r>
                        <a:rPr kumimoji="0" lang="es-ES_tradnl" sz="1100" b="0" i="0" u="none" strike="noStrike" cap="none" normalizeH="0" baseline="30000" smtClean="0">
                          <a:ln>
                            <a:noFill/>
                          </a:ln>
                          <a:solidFill>
                            <a:schemeClr val="tx1"/>
                          </a:solidFill>
                          <a:effectLst/>
                          <a:latin typeface="Arial" charset="0"/>
                        </a:rPr>
                        <a:t>125 </a:t>
                      </a:r>
                      <a:r>
                        <a:rPr kumimoji="0" lang="es-ES_tradnl" sz="1200" b="0" i="0" u="none" strike="noStrike" cap="none" normalizeH="0" baseline="0" smtClean="0">
                          <a:ln>
                            <a:noFill/>
                          </a:ln>
                          <a:solidFill>
                            <a:schemeClr val="tx1"/>
                          </a:solidFill>
                          <a:effectLst/>
                          <a:latin typeface="Arial" charset="0"/>
                        </a:rPr>
                        <a:t>I) </a:t>
                      </a:r>
                      <a:endParaRPr kumimoji="0" lang="es-ES"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FF66FF"/>
                    </a:solidFill>
                  </a:tcPr>
                </a:tc>
              </a:tr>
              <a:tr h="249238">
                <a:tc>
                  <a:txBody>
                    <a:bodyPr/>
                    <a:lstStyle/>
                    <a:p>
                      <a:pPr marL="0" marR="0" lvl="0" indent="0" algn="l" defTabSz="517525"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charset="0"/>
                        </a:rPr>
                        <a:t>PSA </a:t>
                      </a:r>
                      <a:r>
                        <a:rPr kumimoji="0" lang="es-ES_tradnl" sz="900" b="0" i="0" u="none" strike="noStrike" cap="none" normalizeH="0" baseline="0" dirty="0" smtClean="0">
                          <a:ln>
                            <a:noFill/>
                          </a:ln>
                          <a:solidFill>
                            <a:schemeClr val="tx1"/>
                          </a:solidFill>
                          <a:effectLst/>
                          <a:latin typeface="Arial" charset="0"/>
                        </a:rPr>
                        <a:t>/ng/ml)</a:t>
                      </a:r>
                      <a:endParaRPr kumimoji="0" lang="es-ES" sz="900" b="0" i="0" u="none" strike="noStrike" cap="none" normalizeH="0" baseline="0" dirty="0" smtClean="0">
                        <a:ln>
                          <a:noFill/>
                        </a:ln>
                        <a:solidFill>
                          <a:schemeClr val="tx1"/>
                        </a:solidFill>
                        <a:effectLst/>
                        <a:latin typeface="Arial" charset="0"/>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7525"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charset="0"/>
                        </a:rPr>
                        <a:t>&lt;10</a:t>
                      </a:r>
                      <a:endParaRPr kumimoji="0" lang="es-ES"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08C0"/>
                    </a:solidFill>
                  </a:tcPr>
                </a:tc>
                <a:tc>
                  <a:txBody>
                    <a:bodyPr/>
                    <a:lstStyle/>
                    <a:p>
                      <a:pPr marL="0" marR="0" lvl="0" indent="0" algn="ctr" defTabSz="517525"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charset="0"/>
                        </a:rPr>
                        <a:t>10-20</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0BE5"/>
                    </a:solidFill>
                  </a:tcPr>
                </a:tc>
                <a:tc>
                  <a:txBody>
                    <a:bodyPr/>
                    <a:lstStyle/>
                    <a:p>
                      <a:pPr marL="0" marR="0" lvl="0" indent="0" algn="ctr" defTabSz="517525"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charset="0"/>
                        </a:rPr>
                        <a:t>&gt;20</a:t>
                      </a:r>
                      <a:endParaRPr kumimoji="0" lang="es-ES"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r>
              <a:tr h="228600">
                <a:tc>
                  <a:txBody>
                    <a:bodyPr/>
                    <a:lstStyle/>
                    <a:p>
                      <a:pPr marL="0" marR="0" lvl="0" indent="0" algn="l" defTabSz="517525"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charset="0"/>
                        </a:rPr>
                        <a:t>Gleason</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7525"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charset="0"/>
                          <a:sym typeface="Symbol" pitchFamily="18" charset="2"/>
                        </a:rPr>
                        <a:t> 6</a:t>
                      </a:r>
                      <a:endParaRPr kumimoji="0" lang="es-E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08C0"/>
                    </a:solidFill>
                  </a:tcPr>
                </a:tc>
                <a:tc>
                  <a:txBody>
                    <a:bodyPr/>
                    <a:lstStyle/>
                    <a:p>
                      <a:pPr marL="0" marR="0" lvl="0" indent="0" algn="ctr" defTabSz="517525"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charset="0"/>
                        </a:rPr>
                        <a:t>7</a:t>
                      </a:r>
                      <a:endParaRPr kumimoji="0" lang="es-E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0BE5"/>
                    </a:solidFill>
                  </a:tcPr>
                </a:tc>
                <a:tc>
                  <a:txBody>
                    <a:bodyPr/>
                    <a:lstStyle/>
                    <a:p>
                      <a:pPr marL="0" marR="0" lvl="0" indent="0" algn="ctr" defTabSz="517525"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charset="0"/>
                        </a:rPr>
                        <a:t>8-10</a:t>
                      </a:r>
                      <a:endParaRPr kumimoji="0" lang="es-E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r>
              <a:tr h="228600">
                <a:tc>
                  <a:txBody>
                    <a:bodyPr/>
                    <a:lstStyle/>
                    <a:p>
                      <a:pPr marL="0" marR="0" lvl="0" indent="0" algn="l" defTabSz="517525"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charset="0"/>
                        </a:rPr>
                        <a:t>Estadio</a:t>
                      </a:r>
                      <a:endParaRPr kumimoji="0" lang="es-ES" sz="1200" b="0" i="0" u="none" strike="noStrike" cap="none" normalizeH="0" baseline="0" smtClean="0">
                        <a:ln>
                          <a:noFill/>
                        </a:ln>
                        <a:solidFill>
                          <a:schemeClr val="tx1"/>
                        </a:solidFill>
                        <a:effectLst/>
                        <a:latin typeface="Arial" charset="0"/>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517525"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charset="0"/>
                        </a:rPr>
                        <a:t>T1c-T2a</a:t>
                      </a:r>
                      <a:endParaRPr kumimoji="0" lang="es-E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CE08C0"/>
                    </a:solidFill>
                  </a:tcPr>
                </a:tc>
                <a:tc>
                  <a:txBody>
                    <a:bodyPr/>
                    <a:lstStyle/>
                    <a:p>
                      <a:pPr marL="0" marR="0" lvl="0" indent="0" algn="ctr" defTabSz="517525"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charset="0"/>
                        </a:rPr>
                        <a:t>T2b-T2c</a:t>
                      </a:r>
                      <a:endParaRPr kumimoji="0" lang="es-E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DB0BE5"/>
                    </a:solidFill>
                  </a:tcPr>
                </a:tc>
                <a:tc>
                  <a:txBody>
                    <a:bodyPr/>
                    <a:lstStyle/>
                    <a:p>
                      <a:pPr marL="0" marR="0" lvl="0" indent="0" algn="ctr" defTabSz="517525" rtl="0" eaLnBrk="1" fontAlgn="base" latinLnBrk="0" hangingPunct="1">
                        <a:lnSpc>
                          <a:spcPct val="100000"/>
                        </a:lnSpc>
                        <a:spcBef>
                          <a:spcPct val="2000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charset="0"/>
                        </a:rPr>
                        <a:t>T3</a:t>
                      </a:r>
                      <a:endParaRPr kumimoji="0" lang="es-E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66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2000"/>
                                        <p:tgtEl>
                                          <p:spTgt spid="4">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amond(in)">
                                      <p:cBhvr>
                                        <p:cTn id="4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57200" y="274638"/>
            <a:ext cx="8229600" cy="1143000"/>
          </a:xfrm>
          <a:prstGeom prst="rect">
            <a:avLst/>
          </a:prstGeom>
          <a:ln>
            <a:solidFill>
              <a:srgbClr val="C00000"/>
            </a:solidFill>
          </a:ln>
          <a:effectLst>
            <a:glow rad="228600">
              <a:schemeClr val="accent3">
                <a:satMod val="175000"/>
                <a:alpha val="40000"/>
              </a:schemeClr>
            </a:glo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smtClean="0">
                <a:ln>
                  <a:noFill/>
                </a:ln>
                <a:solidFill>
                  <a:srgbClr val="FF0000"/>
                </a:solidFill>
                <a:effectLst/>
                <a:uLnTx/>
                <a:uFillTx/>
                <a:latin typeface="+mj-lt"/>
                <a:ea typeface="+mj-ea"/>
                <a:cs typeface="+mj-cs"/>
              </a:rPr>
              <a:t>SELECCIÓN DEL PACIENTE</a:t>
            </a:r>
            <a:r>
              <a:rPr kumimoji="0" lang="es-ES" sz="4400" b="1" i="0" u="none" strike="noStrike" kern="1200" cap="none" spc="0" normalizeH="0" baseline="0" noProof="0" smtClean="0">
                <a:ln>
                  <a:noFill/>
                </a:ln>
                <a:solidFill>
                  <a:schemeClr val="tx1"/>
                </a:solidFill>
                <a:effectLst/>
                <a:uLnTx/>
                <a:uFillTx/>
                <a:latin typeface="+mj-lt"/>
                <a:ea typeface="+mj-ea"/>
                <a:cs typeface="+mj-cs"/>
              </a:rPr>
              <a:t> </a:t>
            </a:r>
            <a:r>
              <a:rPr kumimoji="0" lang="es-ES" sz="4400" b="1" i="0" u="none" strike="noStrike" kern="1200" cap="none" spc="0" normalizeH="0" baseline="0" noProof="0" smtClean="0">
                <a:ln>
                  <a:noFill/>
                </a:ln>
                <a:solidFill>
                  <a:schemeClr val="bg1">
                    <a:lumMod val="95000"/>
                    <a:lumOff val="5000"/>
                  </a:schemeClr>
                </a:solidFill>
                <a:effectLst/>
                <a:uLnTx/>
                <a:uFillTx/>
                <a:latin typeface="+mj-lt"/>
                <a:ea typeface="+mj-ea"/>
                <a:cs typeface="+mj-cs"/>
              </a:rPr>
              <a:t>(ABS)</a:t>
            </a:r>
            <a:endParaRPr kumimoji="0" lang="es-ES" sz="4400" b="1" i="0" u="none" strike="noStrike" kern="1200" cap="none" spc="0" normalizeH="0" baseline="0" noProof="0" dirty="0">
              <a:ln>
                <a:noFill/>
              </a:ln>
              <a:solidFill>
                <a:schemeClr val="bg1">
                  <a:lumMod val="95000"/>
                  <a:lumOff val="5000"/>
                </a:schemeClr>
              </a:solidFill>
              <a:effectLst/>
              <a:uLnTx/>
              <a:uFillTx/>
              <a:latin typeface="+mj-lt"/>
              <a:ea typeface="+mj-ea"/>
              <a:cs typeface="+mj-cs"/>
            </a:endParaRPr>
          </a:p>
        </p:txBody>
      </p:sp>
      <p:sp>
        <p:nvSpPr>
          <p:cNvPr id="4" name="3 CuadroTexto"/>
          <p:cNvSpPr txBox="1"/>
          <p:nvPr/>
        </p:nvSpPr>
        <p:spPr>
          <a:xfrm>
            <a:off x="2627784" y="1700808"/>
            <a:ext cx="4132863" cy="1477328"/>
          </a:xfrm>
          <a:prstGeom prst="rect">
            <a:avLst/>
          </a:prstGeom>
          <a:noFill/>
        </p:spPr>
        <p:txBody>
          <a:bodyPr wrap="none" rtlCol="0">
            <a:spAutoFit/>
          </a:bodyPr>
          <a:lstStyle/>
          <a:p>
            <a:r>
              <a:rPr lang="es-ES" b="1" dirty="0" smtClean="0">
                <a:solidFill>
                  <a:schemeClr val="bg1">
                    <a:lumMod val="95000"/>
                    <a:lumOff val="5000"/>
                  </a:schemeClr>
                </a:solidFill>
              </a:rPr>
              <a:t>CRITERIOS DE EXCLUSIÓN:</a:t>
            </a:r>
          </a:p>
          <a:p>
            <a:r>
              <a:rPr lang="es-ES" b="1" dirty="0" smtClean="0"/>
              <a:t>	- Esperanza de vida &lt; de 5 años.</a:t>
            </a:r>
          </a:p>
          <a:p>
            <a:r>
              <a:rPr lang="es-ES" b="1" dirty="0" smtClean="0"/>
              <a:t>	- Importante defecto tras RTUP.</a:t>
            </a:r>
          </a:p>
          <a:p>
            <a:r>
              <a:rPr lang="es-ES" b="1" dirty="0" smtClean="0"/>
              <a:t>	- Riesgos inaceptables</a:t>
            </a:r>
          </a:p>
          <a:p>
            <a:r>
              <a:rPr lang="es-ES" b="1" dirty="0" smtClean="0"/>
              <a:t>	- Metástasis a distancia.</a:t>
            </a:r>
            <a:endParaRPr lang="es-ES" b="1" dirty="0"/>
          </a:p>
        </p:txBody>
      </p:sp>
      <p:sp>
        <p:nvSpPr>
          <p:cNvPr id="5" name="4 CuadroTexto"/>
          <p:cNvSpPr txBox="1"/>
          <p:nvPr/>
        </p:nvSpPr>
        <p:spPr>
          <a:xfrm>
            <a:off x="642910" y="3441680"/>
            <a:ext cx="4080476" cy="3416320"/>
          </a:xfrm>
          <a:prstGeom prst="rect">
            <a:avLst/>
          </a:prstGeom>
          <a:noFill/>
        </p:spPr>
        <p:txBody>
          <a:bodyPr wrap="none" rtlCol="0">
            <a:spAutoFit/>
          </a:bodyPr>
          <a:lstStyle/>
          <a:p>
            <a:r>
              <a:rPr lang="es-ES" b="1" dirty="0" smtClean="0">
                <a:solidFill>
                  <a:schemeClr val="bg1">
                    <a:lumMod val="95000"/>
                    <a:lumOff val="5000"/>
                  </a:schemeClr>
                </a:solidFill>
              </a:rPr>
              <a:t>CONTRAINDICACIONES RELATIVAS</a:t>
            </a:r>
          </a:p>
          <a:p>
            <a:r>
              <a:rPr lang="es-ES" b="1" dirty="0" smtClean="0"/>
              <a:t>	- RTUP previa.</a:t>
            </a:r>
          </a:p>
          <a:p>
            <a:r>
              <a:rPr lang="es-ES" b="1" dirty="0" smtClean="0"/>
              <a:t>	- Gran lóbulo medio.</a:t>
            </a:r>
          </a:p>
          <a:p>
            <a:r>
              <a:rPr lang="es-ES" b="1" dirty="0" smtClean="0"/>
              <a:t>	- Interferencia del arco púbico. </a:t>
            </a:r>
          </a:p>
          <a:p>
            <a:r>
              <a:rPr lang="es-ES" b="1" dirty="0" smtClean="0"/>
              <a:t>	- Patología ano-rectal.</a:t>
            </a:r>
          </a:p>
          <a:p>
            <a:r>
              <a:rPr lang="es-ES" b="1" dirty="0" smtClean="0"/>
              <a:t>	- Radioterapia pélvica previa.</a:t>
            </a:r>
          </a:p>
          <a:p>
            <a:r>
              <a:rPr lang="es-ES" b="1" dirty="0" smtClean="0"/>
              <a:t>	- Cirugía pelviana múltiple.</a:t>
            </a:r>
          </a:p>
          <a:p>
            <a:r>
              <a:rPr lang="es-ES" b="1" dirty="0" smtClean="0"/>
              <a:t>	- Enfermedades concomitantes</a:t>
            </a:r>
          </a:p>
          <a:p>
            <a:endParaRPr lang="es-ES" b="1" dirty="0" smtClean="0"/>
          </a:p>
          <a:p>
            <a:endParaRPr lang="es-ES" b="1" dirty="0" smtClean="0"/>
          </a:p>
          <a:p>
            <a:endParaRPr lang="es-ES" b="1" dirty="0" smtClean="0"/>
          </a:p>
          <a:p>
            <a:endParaRPr lang="es-ES" b="1" dirty="0"/>
          </a:p>
        </p:txBody>
      </p:sp>
      <p:sp>
        <p:nvSpPr>
          <p:cNvPr id="6" name="5 CuadroTexto"/>
          <p:cNvSpPr txBox="1"/>
          <p:nvPr/>
        </p:nvSpPr>
        <p:spPr>
          <a:xfrm>
            <a:off x="5286380" y="3429000"/>
            <a:ext cx="3238066" cy="1477328"/>
          </a:xfrm>
          <a:prstGeom prst="rect">
            <a:avLst/>
          </a:prstGeom>
          <a:noFill/>
        </p:spPr>
        <p:txBody>
          <a:bodyPr wrap="none" rtlCol="0">
            <a:spAutoFit/>
          </a:bodyPr>
          <a:lstStyle/>
          <a:p>
            <a:r>
              <a:rPr lang="es-ES" b="1" dirty="0" smtClean="0">
                <a:solidFill>
                  <a:schemeClr val="bg1">
                    <a:lumMod val="95000"/>
                    <a:lumOff val="5000"/>
                  </a:schemeClr>
                </a:solidFill>
              </a:rPr>
              <a:t>OTRAS:</a:t>
            </a:r>
          </a:p>
          <a:p>
            <a:r>
              <a:rPr lang="es-ES" b="1" dirty="0" smtClean="0"/>
              <a:t>	- Obesidad</a:t>
            </a:r>
          </a:p>
          <a:p>
            <a:r>
              <a:rPr lang="es-ES" b="1" dirty="0" smtClean="0"/>
              <a:t>	- Función eréctil</a:t>
            </a:r>
          </a:p>
          <a:p>
            <a:r>
              <a:rPr lang="es-ES" b="1" dirty="0" smtClean="0"/>
              <a:t>	- Uso de </a:t>
            </a:r>
            <a:r>
              <a:rPr lang="es-ES" b="1" dirty="0" err="1" smtClean="0"/>
              <a:t>dicumarínicos</a:t>
            </a:r>
            <a:endParaRPr lang="es-ES" b="1" dirty="0" smtClean="0"/>
          </a:p>
          <a:p>
            <a:r>
              <a:rPr lang="es-ES" b="1" dirty="0" smtClean="0"/>
              <a:t>	- Factores personales.</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Tema de Office">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1171</Words>
  <Application>Microsoft Office PowerPoint</Application>
  <PresentationFormat>Presentación en pantalla (4:3)</PresentationFormat>
  <Paragraphs>269</Paragraphs>
  <Slides>25</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27" baseType="lpstr">
      <vt:lpstr>Tema de Office</vt:lpstr>
      <vt:lpstr>Document</vt:lpstr>
      <vt:lpstr>Diapositiva 1</vt:lpstr>
      <vt:lpstr>BRAQUITERAPIA PROSTÁTICA</vt:lpstr>
      <vt:lpstr>HISTORIA DE LA BRAQUITERAPIA PROSTATICA</vt:lpstr>
      <vt:lpstr>TIPOS DE BRAQUITERAPIA</vt:lpstr>
      <vt:lpstr>IMPLANTE PERINEAL</vt:lpstr>
      <vt:lpstr>OTRAS COSAS </vt:lpstr>
      <vt:lpstr>¿POR QUE BRAQUITERAPIA?</vt:lpstr>
      <vt:lpstr>Diapositiva 8</vt:lpstr>
      <vt:lpstr>Diapositiva 9</vt:lpstr>
      <vt:lpstr>Diapositiva 10</vt:lpstr>
      <vt:lpstr>Diapositiva 11</vt:lpstr>
      <vt:lpstr>DOSIMETRIA-I125</vt:lpstr>
      <vt:lpstr>FORMAS DE EJECUCIÓN</vt:lpstr>
      <vt:lpstr>Diapositiva 14</vt:lpstr>
      <vt:lpstr>SEGUIMIENTO</vt:lpstr>
      <vt:lpstr>SEGUIMIENTO</vt:lpstr>
      <vt:lpstr>SEGUIMIENTO</vt:lpstr>
      <vt:lpstr>Diapositiva 18</vt:lpstr>
      <vt:lpstr>Diapositiva 19</vt:lpstr>
      <vt:lpstr>CONSENSO PARA FALLO BIOQUÍMICO</vt:lpstr>
      <vt:lpstr>SEGUIMIENTO</vt:lpstr>
      <vt:lpstr>RESULTADOS</vt:lpstr>
      <vt:lpstr>COMPLICACIONES</vt:lpstr>
      <vt:lpstr>Diapositiva 24</vt:lpstr>
      <vt:lpstr>COMPLICACIONES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LA BRAQUITERPAIA PROSTATICA</dc:title>
  <dc:creator>PAPA</dc:creator>
  <cp:lastModifiedBy>Rocio</cp:lastModifiedBy>
  <cp:revision>131</cp:revision>
  <dcterms:created xsi:type="dcterms:W3CDTF">2012-03-13T09:18:25Z</dcterms:created>
  <dcterms:modified xsi:type="dcterms:W3CDTF">2013-11-21T08:06:23Z</dcterms:modified>
</cp:coreProperties>
</file>