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73" r:id="rId3"/>
    <p:sldId id="271" r:id="rId4"/>
    <p:sldId id="274" r:id="rId5"/>
    <p:sldId id="258" r:id="rId6"/>
    <p:sldId id="259" r:id="rId7"/>
    <p:sldId id="256" r:id="rId8"/>
    <p:sldId id="257" r:id="rId9"/>
    <p:sldId id="260" r:id="rId10"/>
    <p:sldId id="270" r:id="rId11"/>
    <p:sldId id="275" r:id="rId12"/>
    <p:sldId id="27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34E86-7533-4F5C-861C-B5CDCF3042DA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8BFB-F63D-4135-96A9-1A5F183B74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8BFB-F63D-4135-96A9-1A5F183B740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78B3-F2E0-4461-A6C4-833A9A5E627C}" type="datetimeFigureOut">
              <a:rPr lang="es-ES" smtClean="0"/>
              <a:pPr/>
              <a:t>25/10/2014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44984-A9FC-45BD-A684-A7B3F514E0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../Cystistat_MOA_Animation_dv2.zi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50124-VIDEOS\marketing%20&amp;%20vendas\Materiales%20Promocionales\Videos\Cytistat\Tumores%20Ginecologicos_Dr%20Fco%20Casquero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619672" y="1845444"/>
            <a:ext cx="3168352" cy="9354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CYSTISTAT</a:t>
            </a:r>
            <a:endParaRPr kumimoji="0" lang="es-ES_trad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667" y="2132856"/>
            <a:ext cx="204637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9" y="333375"/>
            <a:ext cx="419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683568" y="2852937"/>
            <a:ext cx="5182344" cy="9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itchFamily="34" charset="0"/>
                <a:ea typeface="+mj-ea"/>
                <a:cs typeface="+mj-cs"/>
              </a:rPr>
              <a:t>Ácido Hialurónico de alto peso molecular para instilación vesical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BT" pitchFamily="34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300192" y="4653136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40mg/50cc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500042"/>
            <a:ext cx="785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n-US" dirty="0" smtClean="0"/>
              <a:t>Acute bladder toxicity is a frequent complication of radiotherapy for pelvic tumors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14348" y="121442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n-US" dirty="0" smtClean="0"/>
              <a:t>• Acute radio-induced cystitis = Incidence of 23% to 80% </a:t>
            </a:r>
          </a:p>
          <a:p>
            <a:r>
              <a:rPr lang="en-US" dirty="0" smtClean="0"/>
              <a:t>• Late radio-induced cystitis = Incidence of 5% to 10% </a:t>
            </a:r>
            <a:endParaRPr lang="es-ES" dirty="0"/>
          </a:p>
        </p:txBody>
      </p:sp>
      <p:pic>
        <p:nvPicPr>
          <p:cNvPr id="8" name="Picture 2" descr="G:\CHARLA CYSTISTAT\IMAGENES cististat\Screenshot_2014-09-21-12-07-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112568" cy="306754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915816" y="2132856"/>
            <a:ext cx="3284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PATOGENIA:</a:t>
            </a:r>
          </a:p>
          <a:p>
            <a:r>
              <a:rPr lang="es-ES" dirty="0" smtClean="0"/>
              <a:t>	Isquemia.</a:t>
            </a:r>
          </a:p>
          <a:p>
            <a:r>
              <a:rPr lang="es-ES" dirty="0" smtClean="0"/>
              <a:t>	Alteración barrera GAG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63688" y="3356992"/>
            <a:ext cx="51125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763688" y="5949280"/>
            <a:ext cx="51125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7740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Cuando administrarlo</a:t>
            </a:r>
            <a:r>
              <a:rPr lang="es-ES" dirty="0" smtClean="0"/>
              <a:t>:</a:t>
            </a:r>
          </a:p>
          <a:p>
            <a:r>
              <a:rPr lang="es-ES" dirty="0" smtClean="0"/>
              <a:t>	Prevención: (alto riesgo en el tratamiento combinado)</a:t>
            </a:r>
          </a:p>
          <a:p>
            <a:r>
              <a:rPr lang="es-ES" dirty="0" smtClean="0"/>
              <a:t>		Coadministración.</a:t>
            </a:r>
          </a:p>
          <a:p>
            <a:r>
              <a:rPr lang="es-ES" dirty="0" smtClean="0"/>
              <a:t>	Tratamiento:</a:t>
            </a:r>
          </a:p>
          <a:p>
            <a:r>
              <a:rPr lang="es-ES" dirty="0" smtClean="0"/>
              <a:t>		Administración tras inicio de clínica.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2276872"/>
            <a:ext cx="69391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Antes de su aplicación </a:t>
            </a:r>
            <a:r>
              <a:rPr lang="es-ES" dirty="0" smtClean="0"/>
              <a:t>(Exclusión de infección y de neoplasias vesicales):</a:t>
            </a:r>
          </a:p>
          <a:p>
            <a:endParaRPr lang="es-ES" dirty="0" smtClean="0"/>
          </a:p>
          <a:p>
            <a:r>
              <a:rPr lang="es-ES" dirty="0" smtClean="0"/>
              <a:t>	Exploración física (Tacto rectal para excluir prostatitis)</a:t>
            </a:r>
          </a:p>
          <a:p>
            <a:r>
              <a:rPr lang="es-ES" dirty="0" smtClean="0"/>
              <a:t>	Sedimento y cultivo de orina.</a:t>
            </a:r>
          </a:p>
          <a:p>
            <a:r>
              <a:rPr lang="es-ES" dirty="0" smtClean="0"/>
              <a:t>	Ecografía.</a:t>
            </a:r>
          </a:p>
          <a:p>
            <a:r>
              <a:rPr lang="es-ES" dirty="0" smtClean="0"/>
              <a:t>	Si hematuria macroscópica: cistoscopia (UIV/TAC opcional)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75856" y="4077072"/>
            <a:ext cx="20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Otros tratamientos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4581128"/>
            <a:ext cx="2228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Endovesicales</a:t>
            </a:r>
            <a:r>
              <a:rPr lang="es-ES" sz="1600" dirty="0" smtClean="0"/>
              <a:t>:</a:t>
            </a:r>
          </a:p>
          <a:p>
            <a:r>
              <a:rPr lang="es-ES" sz="1600" dirty="0" smtClean="0"/>
              <a:t>    - Ac. </a:t>
            </a:r>
            <a:r>
              <a:rPr lang="es-ES" sz="1600" dirty="0" err="1" smtClean="0"/>
              <a:t>Hialuronico</a:t>
            </a:r>
            <a:endParaRPr lang="es-ES" sz="1600" dirty="0" smtClean="0"/>
          </a:p>
          <a:p>
            <a:r>
              <a:rPr lang="es-ES" sz="1600" dirty="0" smtClean="0"/>
              <a:t>    - Aluminio</a:t>
            </a:r>
          </a:p>
          <a:p>
            <a:r>
              <a:rPr lang="es-ES" sz="1600" dirty="0" smtClean="0"/>
              <a:t>    - Formalización vesical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31840" y="4509120"/>
            <a:ext cx="2667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/>
              <a:t>Sistemicos</a:t>
            </a:r>
            <a:r>
              <a:rPr lang="es-ES" sz="1600" dirty="0" smtClean="0"/>
              <a:t>:</a:t>
            </a:r>
          </a:p>
          <a:p>
            <a:r>
              <a:rPr lang="es-ES" sz="1600" dirty="0" smtClean="0"/>
              <a:t>    - Estrógenos conjugados</a:t>
            </a:r>
          </a:p>
          <a:p>
            <a:r>
              <a:rPr lang="es-ES" sz="1600" dirty="0" smtClean="0"/>
              <a:t>    - </a:t>
            </a:r>
            <a:r>
              <a:rPr lang="es-ES" sz="1600" dirty="0" err="1" smtClean="0"/>
              <a:t>Pentosan</a:t>
            </a:r>
            <a:r>
              <a:rPr lang="es-ES" sz="1600" dirty="0" smtClean="0"/>
              <a:t> </a:t>
            </a:r>
            <a:r>
              <a:rPr lang="es-ES" sz="1600" dirty="0" err="1" smtClean="0"/>
              <a:t>polisulfato</a:t>
            </a:r>
            <a:endParaRPr lang="es-ES" sz="1600" dirty="0" smtClean="0"/>
          </a:p>
          <a:p>
            <a:r>
              <a:rPr lang="es-ES" sz="1600" dirty="0" smtClean="0"/>
              <a:t>    - </a:t>
            </a:r>
            <a:r>
              <a:rPr lang="es-ES" sz="1600" dirty="0" err="1" smtClean="0"/>
              <a:t>Ac.aminocaproico</a:t>
            </a:r>
            <a:endParaRPr lang="es-ES" sz="1600" dirty="0" smtClean="0"/>
          </a:p>
          <a:p>
            <a:r>
              <a:rPr lang="es-ES" sz="1600" dirty="0" smtClean="0"/>
              <a:t>    - Factor VII a recombinante</a:t>
            </a:r>
            <a:endParaRPr lang="es-E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18914" y="4509120"/>
            <a:ext cx="3357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Medidas físicas</a:t>
            </a:r>
            <a:r>
              <a:rPr lang="es-ES" sz="1600" dirty="0" smtClean="0"/>
              <a:t>:</a:t>
            </a:r>
          </a:p>
          <a:p>
            <a:r>
              <a:rPr lang="es-ES" sz="1600" dirty="0" smtClean="0"/>
              <a:t>    - Cámara </a:t>
            </a:r>
            <a:r>
              <a:rPr lang="es-ES" sz="1600" dirty="0" err="1" smtClean="0"/>
              <a:t>hiperbárica</a:t>
            </a:r>
            <a:endParaRPr lang="es-ES" sz="1600" dirty="0" smtClean="0"/>
          </a:p>
          <a:p>
            <a:r>
              <a:rPr lang="es-ES" sz="1600" dirty="0" smtClean="0"/>
              <a:t>    -  </a:t>
            </a:r>
            <a:r>
              <a:rPr lang="es-ES" sz="1600" dirty="0" err="1" smtClean="0"/>
              <a:t>Embolización</a:t>
            </a:r>
            <a:endParaRPr lang="es-ES" sz="1600" dirty="0" smtClean="0"/>
          </a:p>
          <a:p>
            <a:r>
              <a:rPr lang="es-ES" sz="1600" dirty="0" smtClean="0"/>
              <a:t>    - Distensión con </a:t>
            </a:r>
            <a:r>
              <a:rPr lang="es-ES" sz="1600" dirty="0" err="1" smtClean="0"/>
              <a:t>balon</a:t>
            </a:r>
            <a:r>
              <a:rPr lang="es-ES" sz="1600" dirty="0" smtClean="0"/>
              <a:t> de </a:t>
            </a:r>
            <a:r>
              <a:rPr lang="es-ES" sz="1600" dirty="0" err="1" smtClean="0"/>
              <a:t>Helmstein</a:t>
            </a:r>
            <a:endParaRPr lang="es-ES" sz="1600" dirty="0" smtClean="0"/>
          </a:p>
          <a:p>
            <a:r>
              <a:rPr lang="es-ES" sz="1600" dirty="0" smtClean="0"/>
              <a:t>    - </a:t>
            </a:r>
            <a:r>
              <a:rPr lang="es-ES" sz="1600" dirty="0" err="1" smtClean="0"/>
              <a:t>Cistectomia</a:t>
            </a:r>
            <a:endParaRPr lang="es-ES" sz="1600" dirty="0" smtClean="0"/>
          </a:p>
          <a:p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476672"/>
            <a:ext cx="32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smtClean="0"/>
              <a:t>COMO APLICARLO</a:t>
            </a:r>
            <a:endParaRPr lang="es-ES" sz="3200" b="1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1412776"/>
            <a:ext cx="7516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Prevención de radioterapia externa</a:t>
            </a:r>
            <a:r>
              <a:rPr lang="es-ES" dirty="0" smtClean="0"/>
              <a:t>: </a:t>
            </a:r>
          </a:p>
          <a:p>
            <a:r>
              <a:rPr lang="es-ES" dirty="0" smtClean="0"/>
              <a:t>	Una instilación semanal durante el periodo del tratamiento más otra</a:t>
            </a:r>
          </a:p>
          <a:p>
            <a:r>
              <a:rPr lang="es-ES" dirty="0" smtClean="0"/>
              <a:t> instilación la semana posterior.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3861048"/>
            <a:ext cx="802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Tratamiento</a:t>
            </a:r>
            <a:r>
              <a:rPr lang="es-ES" dirty="0" smtClean="0"/>
              <a:t>:</a:t>
            </a:r>
          </a:p>
          <a:p>
            <a:r>
              <a:rPr lang="es-ES" dirty="0" smtClean="0"/>
              <a:t>	una instilación semanal (entre </a:t>
            </a:r>
            <a:r>
              <a:rPr lang="es-ES" b="1" dirty="0" smtClean="0"/>
              <a:t>4 </a:t>
            </a:r>
            <a:r>
              <a:rPr lang="es-ES" dirty="0" smtClean="0"/>
              <a:t>a 12 semanas) hasta control de la clínica, </a:t>
            </a:r>
          </a:p>
          <a:p>
            <a:r>
              <a:rPr lang="es-ES" dirty="0" smtClean="0"/>
              <a:t>posteriormente instilación mensual.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2564904"/>
            <a:ext cx="76704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Prevención braquiterapia</a:t>
            </a:r>
            <a:r>
              <a:rPr lang="es-ES" dirty="0" smtClean="0"/>
              <a:t>:</a:t>
            </a:r>
          </a:p>
          <a:p>
            <a:r>
              <a:rPr lang="es-ES" dirty="0" smtClean="0"/>
              <a:t>	Una instilación inmediatamente antes de cada sesión de </a:t>
            </a:r>
            <a:r>
              <a:rPr lang="es-ES" dirty="0" err="1" smtClean="0"/>
              <a:t>braquitepia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ginecologica</a:t>
            </a:r>
            <a:r>
              <a:rPr lang="es-ES" dirty="0" smtClean="0"/>
              <a:t> o de próstata.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cististat\Screenshot_2014-09-21-12-09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86000"/>
            <a:ext cx="7620000" cy="4572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95536" y="2606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dirty="0"/>
              <a:t>In oncology, a total of 308 oncology patients have been enrolled in these clinical studies and 192 patients were treated by </a:t>
            </a:r>
            <a:r>
              <a:rPr lang="en-US" dirty="0" err="1"/>
              <a:t>Cystistat</a:t>
            </a:r>
            <a:r>
              <a:rPr lang="en-US" dirty="0"/>
              <a:t>®. (6,12,14,22, 23, 24)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979712" y="1124744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dirty="0" err="1"/>
              <a:t>Cystistat</a:t>
            </a:r>
            <a:r>
              <a:rPr lang="en-US" dirty="0"/>
              <a:t>® represents 75% of the publications.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b="1" dirty="0" err="1"/>
              <a:t>Cystistat</a:t>
            </a:r>
            <a:r>
              <a:rPr lang="en-US" b="1" dirty="0"/>
              <a:t>® shows powerful and constant activity in the treatment of radiation-induced cystitis – 5 year follow-up (22) Samper, 2009 </a:t>
            </a:r>
            <a:endParaRPr lang="es-ES" dirty="0"/>
          </a:p>
        </p:txBody>
      </p:sp>
      <p:pic>
        <p:nvPicPr>
          <p:cNvPr id="6146" name="Picture 2" descr="C:\Users\Public\Pictures\cististat\Screenshot_2014-09-21-12-11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573" y="1700808"/>
            <a:ext cx="3840427" cy="1872208"/>
          </a:xfrm>
          <a:prstGeom prst="rect">
            <a:avLst/>
          </a:prstGeom>
          <a:noFill/>
        </p:spPr>
      </p:pic>
      <p:pic>
        <p:nvPicPr>
          <p:cNvPr id="6147" name="Picture 3" descr="C:\Users\Public\Pictures\cististat\Screenshot_2014-09-21-12-12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6671441" cy="293407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3528" y="1628800"/>
            <a:ext cx="4464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/>
              <a:t>The instillation was done before each </a:t>
            </a:r>
            <a:r>
              <a:rPr lang="en-US" sz="1400" dirty="0" err="1"/>
              <a:t>brachytherapy</a:t>
            </a:r>
            <a:r>
              <a:rPr lang="en-US" sz="1400" dirty="0"/>
              <a:t> insertion. </a:t>
            </a:r>
            <a:endParaRPr lang="es-ES" sz="1400" dirty="0"/>
          </a:p>
        </p:txBody>
      </p:sp>
      <p:sp>
        <p:nvSpPr>
          <p:cNvPr id="6" name="5 Rectángulo"/>
          <p:cNvSpPr/>
          <p:nvPr/>
        </p:nvSpPr>
        <p:spPr>
          <a:xfrm>
            <a:off x="179512" y="242088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/>
              <a:t>95 clinical stories were reviewed: 48 with </a:t>
            </a:r>
            <a:r>
              <a:rPr lang="en-US" sz="1400" dirty="0" err="1"/>
              <a:t>Cystistat</a:t>
            </a:r>
            <a:r>
              <a:rPr lang="en-US" sz="1400" dirty="0"/>
              <a:t>® and 47 without. All cases received </a:t>
            </a:r>
            <a:r>
              <a:rPr lang="en-US" sz="1400" dirty="0" err="1"/>
              <a:t>intracavitary</a:t>
            </a:r>
            <a:r>
              <a:rPr lang="en-US" sz="1400" dirty="0"/>
              <a:t> high-dose-rate BT either alone (23.2%) or in addition to external radiotherapy (76.8%) (alternately weekly).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83671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b="1" dirty="0"/>
              <a:t>HA </a:t>
            </a:r>
            <a:r>
              <a:rPr lang="en-US" b="1" dirty="0" err="1"/>
              <a:t>intravesically</a:t>
            </a:r>
            <a:r>
              <a:rPr lang="en-US" b="1" dirty="0"/>
              <a:t> is cheaper and much more convenient than Hyperbaric oxygen in the management of radiation-induced hemorrhagic cystitis. (23) </a:t>
            </a:r>
            <a:r>
              <a:rPr lang="en-US" b="1" dirty="0" err="1"/>
              <a:t>Shao</a:t>
            </a:r>
            <a:r>
              <a:rPr lang="en-US" b="1" dirty="0"/>
              <a:t>, 2012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539552" y="184482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/>
              <a:t>36 patients undergoing radiotherapy for pelvic cancer (excluding those with bladder cancer) and with hemorrhagic cystitis were enrolled and randomly assigned to HA (n=16) or HBO (n=20). All patients received weekly instillation the first month and then monthly in the following two months. </a:t>
            </a:r>
            <a:endParaRPr lang="es-ES" sz="1400" dirty="0"/>
          </a:p>
        </p:txBody>
      </p:sp>
      <p:pic>
        <p:nvPicPr>
          <p:cNvPr id="7170" name="Picture 2" descr="C:\Users\Public\Pictures\cististat\Screenshot_2014-09-21-12-13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410067" cy="264604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148064" y="3645025"/>
            <a:ext cx="3851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 err="1"/>
              <a:t>Intravesical</a:t>
            </a:r>
            <a:r>
              <a:rPr lang="en-US" sz="1400" dirty="0"/>
              <a:t> instillation of HA was as effective in treating radiation-induced hemorrhagic cystitis as hyperbaric oxygen but it is less costly. </a:t>
            </a:r>
          </a:p>
          <a:p>
            <a:r>
              <a:rPr lang="en-US" sz="1400" dirty="0"/>
              <a:t>It is well tolerated and resulted in a sustained decrease of bladder bleeding, pelvic pain and frequency of voiding for at least 12 months.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b="1" dirty="0" err="1"/>
              <a:t>Cystistat</a:t>
            </a:r>
            <a:r>
              <a:rPr lang="en-US" b="1" dirty="0"/>
              <a:t>® is a valid and quick therapeutic solution for iatrogenic cystitis from chemo or radiotherapy (24) </a:t>
            </a:r>
            <a:r>
              <a:rPr lang="en-US" b="1" dirty="0" err="1"/>
              <a:t>Sommariva</a:t>
            </a:r>
            <a:r>
              <a:rPr lang="en-US" b="1" dirty="0"/>
              <a:t>, 2010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23528" y="1340768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/>
              <a:t>Prospective study. Treatment was performed as follows: four weekly </a:t>
            </a:r>
            <a:r>
              <a:rPr lang="en-US" sz="1400" dirty="0" err="1"/>
              <a:t>intravesical</a:t>
            </a:r>
            <a:r>
              <a:rPr lang="en-US" sz="1400" dirty="0"/>
              <a:t> instillations of </a:t>
            </a:r>
            <a:r>
              <a:rPr lang="en-US" sz="1400" dirty="0" err="1"/>
              <a:t>Cystistat</a:t>
            </a:r>
            <a:r>
              <a:rPr lang="en-US" sz="1400" dirty="0"/>
              <a:t>® and </a:t>
            </a:r>
            <a:r>
              <a:rPr lang="en-US" sz="1400" dirty="0" err="1"/>
              <a:t>dexamethasone</a:t>
            </a:r>
            <a:r>
              <a:rPr lang="en-US" sz="1400" dirty="0"/>
              <a:t> and after these four weeks </a:t>
            </a:r>
            <a:r>
              <a:rPr lang="en-US" sz="1400" dirty="0" err="1"/>
              <a:t>Cystistat</a:t>
            </a:r>
            <a:r>
              <a:rPr lang="en-US" sz="1400" dirty="0"/>
              <a:t>® only was instilled. 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2132856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 smtClean="0"/>
              <a:t>69 </a:t>
            </a:r>
            <a:r>
              <a:rPr lang="en-US" sz="1400" dirty="0"/>
              <a:t>male consecutive patients from 54 to 81 years old who received: 54 immune-chemotherapeutic agents (24 BCG; 30 </a:t>
            </a:r>
            <a:r>
              <a:rPr lang="en-US" sz="1400" dirty="0" err="1"/>
              <a:t>mitomycin</a:t>
            </a:r>
            <a:r>
              <a:rPr lang="en-US" sz="1400" dirty="0"/>
              <a:t> C </a:t>
            </a:r>
            <a:r>
              <a:rPr lang="en-US" sz="1400" dirty="0" err="1"/>
              <a:t>intravesically</a:t>
            </a:r>
            <a:r>
              <a:rPr lang="en-US" sz="1400" dirty="0"/>
              <a:t>); 15 radiotherapy for prostatic cancer.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2852936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/>
              <a:t>97% of the patients with chemotherapy or radiotherapy induced cystitis (67/69 patients) reported complete relief of </a:t>
            </a:r>
            <a:r>
              <a:rPr lang="en-US" sz="1400" dirty="0" err="1"/>
              <a:t>dysuria</a:t>
            </a:r>
            <a:r>
              <a:rPr lang="en-US" sz="1400" dirty="0"/>
              <a:t> and pain after </a:t>
            </a:r>
            <a:r>
              <a:rPr lang="en-US" sz="1400" dirty="0" err="1"/>
              <a:t>Cystistat</a:t>
            </a:r>
            <a:endParaRPr lang="es-ES" sz="1400" dirty="0"/>
          </a:p>
        </p:txBody>
      </p:sp>
      <p:pic>
        <p:nvPicPr>
          <p:cNvPr id="8194" name="Picture 2" descr="C:\Users\Public\Pictures\cististat\Screenshot_2014-09-21-12-13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4242048" cy="2545229"/>
          </a:xfrm>
          <a:prstGeom prst="rect">
            <a:avLst/>
          </a:prstGeom>
          <a:noFill/>
        </p:spPr>
      </p:pic>
      <p:pic>
        <p:nvPicPr>
          <p:cNvPr id="8195" name="Picture 3" descr="C:\Users\Public\Pictures\cististat\Screenshot_2014-09-21-12-13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888432" cy="2286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572000" y="3789040"/>
            <a:ext cx="38164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7016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b="1" dirty="0" err="1"/>
              <a:t>Cystistat</a:t>
            </a:r>
            <a:r>
              <a:rPr lang="es-ES" b="1" dirty="0"/>
              <a:t>® reduces local </a:t>
            </a:r>
            <a:r>
              <a:rPr lang="es-ES" b="1" dirty="0" err="1"/>
              <a:t>effects</a:t>
            </a:r>
            <a:r>
              <a:rPr lang="es-ES" b="1" dirty="0"/>
              <a:t> of BCG </a:t>
            </a:r>
            <a:r>
              <a:rPr lang="es-ES" b="1" dirty="0" err="1"/>
              <a:t>therapy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non-</a:t>
            </a:r>
            <a:r>
              <a:rPr lang="es-ES" b="1" dirty="0" err="1"/>
              <a:t>muscle</a:t>
            </a:r>
            <a:r>
              <a:rPr lang="es-ES" b="1" dirty="0"/>
              <a:t> </a:t>
            </a:r>
            <a:r>
              <a:rPr lang="es-ES" b="1" dirty="0" err="1"/>
              <a:t>invasive</a:t>
            </a:r>
            <a:r>
              <a:rPr lang="es-ES" b="1" dirty="0"/>
              <a:t> </a:t>
            </a:r>
            <a:r>
              <a:rPr lang="es-ES" b="1" dirty="0" err="1"/>
              <a:t>bladder</a:t>
            </a:r>
            <a:r>
              <a:rPr lang="es-ES" b="1" dirty="0"/>
              <a:t> </a:t>
            </a:r>
            <a:r>
              <a:rPr lang="es-ES" b="1" dirty="0" err="1"/>
              <a:t>cancer</a:t>
            </a:r>
            <a:r>
              <a:rPr lang="es-ES" b="1" dirty="0"/>
              <a:t> (NMIBC). (6) </a:t>
            </a:r>
            <a:r>
              <a:rPr lang="es-ES" b="1" dirty="0" err="1"/>
              <a:t>Finazzi</a:t>
            </a:r>
            <a:r>
              <a:rPr lang="es-ES" b="1" dirty="0"/>
              <a:t>, 2013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95536" y="112474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/>
              <a:t>30 consecutive subjects undergoing BCG </a:t>
            </a:r>
            <a:r>
              <a:rPr lang="en-US" sz="1400" dirty="0" err="1"/>
              <a:t>intravesical</a:t>
            </a:r>
            <a:r>
              <a:rPr lang="en-US" sz="1400" dirty="0"/>
              <a:t> </a:t>
            </a:r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1700808"/>
            <a:ext cx="63367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n-US" sz="1400" dirty="0"/>
              <a:t>Evaluated parameters after 6 weekly BCG instillation: </a:t>
            </a:r>
          </a:p>
          <a:p>
            <a:r>
              <a:rPr lang="en-US" sz="1400" dirty="0"/>
              <a:t>• Bladder pain (VAS 1 to 10) </a:t>
            </a:r>
          </a:p>
          <a:p>
            <a:r>
              <a:rPr lang="es-ES" sz="1400" dirty="0"/>
              <a:t>• </a:t>
            </a:r>
            <a:r>
              <a:rPr lang="es-ES" sz="1400" dirty="0" err="1"/>
              <a:t>Prostate</a:t>
            </a:r>
            <a:r>
              <a:rPr lang="es-ES" sz="1400" dirty="0"/>
              <a:t> </a:t>
            </a:r>
            <a:r>
              <a:rPr lang="es-ES" sz="1400" dirty="0" err="1"/>
              <a:t>symptoms</a:t>
            </a:r>
            <a:r>
              <a:rPr lang="es-ES" sz="1400" dirty="0"/>
              <a:t> IPSS (International </a:t>
            </a:r>
            <a:r>
              <a:rPr lang="es-ES" sz="1400" dirty="0" err="1"/>
              <a:t>Prostate</a:t>
            </a:r>
            <a:r>
              <a:rPr lang="es-ES" sz="1400" dirty="0"/>
              <a:t> </a:t>
            </a:r>
            <a:r>
              <a:rPr lang="es-ES" sz="1400" dirty="0" err="1"/>
              <a:t>Symptom</a:t>
            </a:r>
            <a:r>
              <a:rPr lang="es-ES" sz="1400" dirty="0"/>
              <a:t> Score) </a:t>
            </a:r>
          </a:p>
          <a:p>
            <a:r>
              <a:rPr lang="es-ES" sz="1400" dirty="0"/>
              <a:t>• # of </a:t>
            </a:r>
            <a:r>
              <a:rPr lang="es-ES" sz="1400" dirty="0" err="1"/>
              <a:t>micturitions</a:t>
            </a:r>
            <a:r>
              <a:rPr lang="es-ES" sz="1400" dirty="0"/>
              <a:t> / </a:t>
            </a:r>
            <a:r>
              <a:rPr lang="es-ES" sz="1400" dirty="0" err="1"/>
              <a:t>day</a:t>
            </a:r>
            <a:r>
              <a:rPr lang="es-ES" sz="1400" dirty="0"/>
              <a:t> </a:t>
            </a:r>
          </a:p>
        </p:txBody>
      </p:sp>
      <p:pic>
        <p:nvPicPr>
          <p:cNvPr id="9218" name="Picture 2" descr="C:\Users\Public\Pictures\cististat\Screenshot_2014-09-21-12-14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12976"/>
            <a:ext cx="5682208" cy="340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07191" cy="16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043608" y="6248346"/>
            <a:ext cx="339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Poster presentado al Congreso SEOR 20111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72548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 pascual\Documents\RUBIO\2014\CYSTISTAT\Bibliografía\Braquiterapia\Mañas póster SEOR 2013.jpg"/>
          <p:cNvPicPr>
            <a:picLocks noChangeAspect="1" noChangeArrowheads="1"/>
          </p:cNvPicPr>
          <p:nvPr/>
        </p:nvPicPr>
        <p:blipFill>
          <a:blip r:embed="rId2" cstate="print"/>
          <a:srcRect l="17667" r="5016" b="14300"/>
          <a:stretch>
            <a:fillRect/>
          </a:stretch>
        </p:blipFill>
        <p:spPr bwMode="auto">
          <a:xfrm>
            <a:off x="1907704" y="-1"/>
            <a:ext cx="4536504" cy="6732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836712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Cystistat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1268760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Cicatridina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162880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cual actúa como soporte estructural aportando tonicidad, </a:t>
            </a:r>
            <a:r>
              <a:rPr lang="es-ES" dirty="0" err="1" smtClean="0"/>
              <a:t>trofismo</a:t>
            </a:r>
            <a:r>
              <a:rPr lang="es-ES" dirty="0" smtClean="0"/>
              <a:t> y elasticidad al tejido. (</a:t>
            </a:r>
            <a:r>
              <a:rPr lang="es-ES" dirty="0" err="1" smtClean="0"/>
              <a:t>ovulos</a:t>
            </a:r>
            <a:r>
              <a:rPr lang="es-ES" dirty="0" smtClean="0"/>
              <a:t> o supositorios)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2276872"/>
            <a:ext cx="114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Hyalofast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270892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 una malla de tejido no tejido compuesta de HYAFF</a:t>
            </a:r>
            <a:r>
              <a:rPr lang="es-ES" baseline="30000" dirty="0" smtClean="0"/>
              <a:t>®</a:t>
            </a:r>
            <a:r>
              <a:rPr lang="es-ES" dirty="0" smtClean="0"/>
              <a:t>, un derivado </a:t>
            </a:r>
            <a:r>
              <a:rPr lang="es-ES" dirty="0" err="1" smtClean="0"/>
              <a:t>semi</a:t>
            </a:r>
            <a:r>
              <a:rPr lang="es-ES" dirty="0" smtClean="0"/>
              <a:t>-sintético del ácido </a:t>
            </a:r>
            <a:r>
              <a:rPr lang="es-ES" dirty="0" err="1" smtClean="0"/>
              <a:t>hialurónico</a:t>
            </a:r>
            <a:r>
              <a:rPr lang="es-ES" dirty="0" smtClean="0"/>
              <a:t>, una molécula de la matriz extracelular de origen natural y componente principal del cartílago humano.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59632" y="364502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Incert</a:t>
            </a:r>
            <a:r>
              <a:rPr lang="es-ES" b="1" dirty="0" smtClean="0">
                <a:solidFill>
                  <a:srgbClr val="FF0000"/>
                </a:solidFill>
              </a:rPr>
              <a:t>-s: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547664" y="393305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 gel viscoso anti-adherente, cuyo componente principal es el ácido </a:t>
            </a:r>
            <a:r>
              <a:rPr lang="es-ES" dirty="0" err="1" smtClean="0"/>
              <a:t>hialurónico</a:t>
            </a:r>
            <a:r>
              <a:rPr lang="es-ES" dirty="0" smtClean="0"/>
              <a:t> altamente purificado, químicamente modificado y de alto peso molecular (cirugías de espalda, </a:t>
            </a:r>
            <a:r>
              <a:rPr lang="es-ES" dirty="0" err="1" smtClean="0"/>
              <a:t>laminotomia</a:t>
            </a:r>
            <a:r>
              <a:rPr lang="es-ES" dirty="0" smtClean="0"/>
              <a:t> y </a:t>
            </a:r>
            <a:r>
              <a:rPr lang="es-ES" dirty="0" err="1" smtClean="0"/>
              <a:t>discectomia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486916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Gelclair</a:t>
            </a:r>
            <a:r>
              <a:rPr lang="es-ES" b="1" dirty="0" smtClean="0">
                <a:solidFill>
                  <a:srgbClr val="FF0000"/>
                </a:solidFill>
              </a:rPr>
              <a:t>: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9672" y="522920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gel viscoso, expresamente formulado como coadyuvante en el tratamiento de las lesiones de la mucosa bucal.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59632" y="5877272"/>
            <a:ext cx="236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Jaloplast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r>
              <a:rPr lang="es-ES" dirty="0" smtClean="0"/>
              <a:t> (crema o gel)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619672" y="6211669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medio hidratado que </a:t>
            </a:r>
            <a:r>
              <a:rPr lang="es-ES" dirty="0" err="1" smtClean="0"/>
              <a:t>faclita</a:t>
            </a:r>
            <a:r>
              <a:rPr lang="es-ES" dirty="0" smtClean="0"/>
              <a:t> la curación de todo tipo de heridas.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44841" y="332656"/>
            <a:ext cx="839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/>
              <a:t>PRODUCTOS DE LABORATORIOS RUBIO CON AC. HIALOURONICO</a:t>
            </a:r>
            <a:endParaRPr lang="es-E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140968"/>
            <a:ext cx="8964488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31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9448"/>
            <a:ext cx="4572000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323528" y="1484785"/>
            <a:ext cx="8496944" cy="47091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La revisión sistemática realizada por Iavazzo</a:t>
            </a:r>
            <a:r>
              <a:rPr kumimoji="0" lang="es-E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5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 y que incluye 10 estudios sobre el uso de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ac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.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Hialuronico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 de alto peso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 molecular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,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refiere que a través de estas experiencias, se cataloga al producto como bien tolerado.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wis721 BT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No se reportan eventos adversos locales ni sistémicos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, a excepción de irritación vesical leve y en algunos casos se reportan infecciones de tracto urinario relacionadas con el procedimiento de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cateterización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, y no con el producto en sí.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wis721 BT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No se reportan suspensiones del tratamiento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por efectos relacionados de forma directa por lo que su uso es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seguro en pacientes adultos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74848" y="116633"/>
            <a:ext cx="8229600" cy="57606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" pitchFamily="34" charset="0"/>
                <a:ea typeface="+mj-ea"/>
                <a:cs typeface="+mj-cs"/>
              </a:rPr>
              <a:t>Evaluación de la seguridad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9422" y="6258798"/>
            <a:ext cx="8743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5. </a:t>
            </a:r>
            <a:r>
              <a:rPr lang="en-US" sz="800" dirty="0" err="1"/>
              <a:t>Iavazzo</a:t>
            </a:r>
            <a:r>
              <a:rPr lang="en-US" sz="800" dirty="0"/>
              <a:t> C, </a:t>
            </a:r>
            <a:r>
              <a:rPr lang="en-US" sz="800" dirty="0" err="1"/>
              <a:t>Athanasiou</a:t>
            </a:r>
            <a:r>
              <a:rPr lang="en-US" sz="800" dirty="0"/>
              <a:t> S, </a:t>
            </a:r>
            <a:r>
              <a:rPr lang="en-US" sz="800" dirty="0" err="1"/>
              <a:t>Pitsouni</a:t>
            </a:r>
            <a:r>
              <a:rPr lang="en-US" sz="800" dirty="0"/>
              <a:t> E, </a:t>
            </a:r>
            <a:r>
              <a:rPr lang="en-US" sz="800" dirty="0" err="1"/>
              <a:t>Falagas</a:t>
            </a:r>
            <a:r>
              <a:rPr lang="en-US" sz="800" dirty="0"/>
              <a:t> ME. Hyaluronic Acid: An effective alternative treatment of Interstitial Cystitis, Recurrent Urinary Tract Infections, and </a:t>
            </a:r>
            <a:r>
              <a:rPr lang="en-US" sz="800" dirty="0" err="1"/>
              <a:t>Hemorraghic</a:t>
            </a:r>
            <a:r>
              <a:rPr lang="en-US" sz="800" dirty="0"/>
              <a:t> Cystitis? </a:t>
            </a:r>
            <a:endParaRPr lang="en-US" sz="800" dirty="0" smtClean="0"/>
          </a:p>
          <a:p>
            <a:r>
              <a:rPr lang="es-ES" sz="800" i="1" dirty="0" err="1" smtClean="0"/>
              <a:t>Eur</a:t>
            </a:r>
            <a:r>
              <a:rPr lang="es-ES" sz="800" i="1" dirty="0" smtClean="0"/>
              <a:t> </a:t>
            </a:r>
            <a:r>
              <a:rPr lang="es-ES" sz="800" i="1" dirty="0" err="1"/>
              <a:t>Urol</a:t>
            </a:r>
            <a:r>
              <a:rPr lang="es-ES" sz="800" dirty="0"/>
              <a:t> 2007; 51:1534-41.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484784"/>
            <a:ext cx="73366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QUE ES</a:t>
            </a:r>
            <a:r>
              <a:rPr lang="es-ES" dirty="0" smtClean="0"/>
              <a:t>: </a:t>
            </a:r>
          </a:p>
          <a:p>
            <a:r>
              <a:rPr lang="es-ES" dirty="0" smtClean="0"/>
              <a:t>	Polímero de un </a:t>
            </a:r>
            <a:r>
              <a:rPr lang="es-ES" dirty="0" err="1" smtClean="0"/>
              <a:t>disacarido</a:t>
            </a:r>
            <a:r>
              <a:rPr lang="es-ES" dirty="0" smtClean="0"/>
              <a:t> (</a:t>
            </a:r>
            <a:r>
              <a:rPr lang="es-ES" dirty="0" err="1" smtClean="0"/>
              <a:t>ac</a:t>
            </a:r>
            <a:r>
              <a:rPr lang="es-ES" dirty="0" smtClean="0"/>
              <a:t>. </a:t>
            </a:r>
            <a:r>
              <a:rPr lang="es-ES" dirty="0" err="1" smtClean="0"/>
              <a:t>Glucoronico</a:t>
            </a:r>
            <a:r>
              <a:rPr lang="es-ES" dirty="0" smtClean="0"/>
              <a:t> y n-</a:t>
            </a:r>
            <a:r>
              <a:rPr lang="es-ES" dirty="0" err="1" smtClean="0"/>
              <a:t>acetilglucosamina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b="1" dirty="0" smtClean="0"/>
              <a:t>Funciones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	Hidrófila (hidratación y balance osmótico).</a:t>
            </a:r>
          </a:p>
          <a:p>
            <a:r>
              <a:rPr lang="es-ES" dirty="0" smtClean="0"/>
              <a:t>	Excelente matriz extracelular.</a:t>
            </a:r>
          </a:p>
          <a:p>
            <a:r>
              <a:rPr lang="es-ES" dirty="0" smtClean="0"/>
              <a:t>	Mediante la unión a receptores regula la proliferación, migración y</a:t>
            </a:r>
          </a:p>
          <a:p>
            <a:r>
              <a:rPr lang="es-ES" dirty="0" smtClean="0"/>
              <a:t>diferenciación celular</a:t>
            </a:r>
          </a:p>
          <a:p>
            <a:r>
              <a:rPr lang="es-ES" dirty="0" smtClean="0"/>
              <a:t>	Reduce mediadores </a:t>
            </a:r>
            <a:r>
              <a:rPr lang="es-ES" dirty="0" err="1" smtClean="0"/>
              <a:t>proinflamatorios</a:t>
            </a:r>
            <a:endParaRPr lang="es-ES" dirty="0" smtClean="0"/>
          </a:p>
          <a:p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4437112"/>
            <a:ext cx="7489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En la vejiga</a:t>
            </a:r>
            <a:r>
              <a:rPr lang="es-ES" dirty="0" smtClean="0"/>
              <a:t>:</a:t>
            </a:r>
          </a:p>
          <a:p>
            <a:r>
              <a:rPr lang="es-ES" dirty="0" smtClean="0"/>
              <a:t>	Es el esqueleto de la barrera de </a:t>
            </a:r>
            <a:r>
              <a:rPr lang="es-ES" dirty="0" err="1" smtClean="0"/>
              <a:t>glucosaaminoglicanos</a:t>
            </a:r>
            <a:r>
              <a:rPr lang="es-ES" dirty="0" smtClean="0"/>
              <a:t>, barrera que </a:t>
            </a:r>
          </a:p>
          <a:p>
            <a:r>
              <a:rPr lang="es-ES" dirty="0" smtClean="0"/>
              <a:t>reduce el contacto de la orina con ala vejiga, además de tener una capacidad </a:t>
            </a:r>
          </a:p>
          <a:p>
            <a:r>
              <a:rPr lang="es-ES" dirty="0" err="1" smtClean="0"/>
              <a:t>antiadhesiva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699792" y="404664"/>
            <a:ext cx="327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smtClean="0"/>
              <a:t>AC. HIALURÓNICO</a:t>
            </a:r>
            <a:endParaRPr lang="es-E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628800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Osteoartritis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Regeneración de </a:t>
            </a:r>
            <a:r>
              <a:rPr lang="es-ES" dirty="0" err="1" smtClean="0"/>
              <a:t>cartilago</a:t>
            </a:r>
            <a:r>
              <a:rPr lang="es-ES" dirty="0" smtClean="0"/>
              <a:t> y tendones.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Antiadhesión</a:t>
            </a:r>
            <a:r>
              <a:rPr lang="es-ES" dirty="0" smtClean="0"/>
              <a:t> bacteriana: ITUS de </a:t>
            </a:r>
            <a:r>
              <a:rPr lang="es-ES" dirty="0" err="1" smtClean="0"/>
              <a:t>reeptición</a:t>
            </a:r>
            <a:r>
              <a:rPr lang="es-ES" dirty="0" smtClean="0"/>
              <a:t>. Prevención aplicado a implantes dentales, lentes intraoculares y catéteres.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Inyección intraocular.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Estética: regeneración y aumento de la dermis</a:t>
            </a:r>
          </a:p>
          <a:p>
            <a:pPr>
              <a:buFontTx/>
              <a:buChar char="-"/>
            </a:pPr>
            <a:endParaRPr lang="es-ES" dirty="0" smtClean="0"/>
          </a:p>
          <a:p>
            <a:r>
              <a:rPr lang="es-ES" dirty="0" smtClean="0"/>
              <a:t>- Protección de injertos vasculares y </a:t>
            </a:r>
            <a:r>
              <a:rPr lang="es-ES" dirty="0" err="1" smtClean="0"/>
              <a:t>stent</a:t>
            </a:r>
            <a:r>
              <a:rPr lang="es-ES" dirty="0" smtClean="0"/>
              <a:t> de la trombosis (capacidad antiadherente)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03848" y="764704"/>
            <a:ext cx="3437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OTRAS APLICACIONES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cististat\Screenshot_2014-09-21-12-09-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20000" cy="4572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14348" y="4286256"/>
            <a:ext cx="100811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83568" y="514351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Entorno fisiológico  de superficie vesical bien hidratada y </a:t>
            </a:r>
            <a:r>
              <a:rPr lang="es-ES" dirty="0" err="1" smtClean="0"/>
              <a:t>antiadhesiva</a:t>
            </a:r>
            <a:r>
              <a:rPr lang="es-ES" dirty="0" smtClean="0"/>
              <a:t>, dotada</a:t>
            </a:r>
          </a:p>
          <a:p>
            <a:r>
              <a:rPr lang="es-ES" dirty="0" smtClean="0"/>
              <a:t>de capacidad fisiológica para regular su permeabilidad.</a:t>
            </a:r>
          </a:p>
          <a:p>
            <a:r>
              <a:rPr lang="es-ES" dirty="0" smtClean="0"/>
              <a:t>Barrera </a:t>
            </a:r>
            <a:r>
              <a:rPr lang="es-ES" dirty="0" err="1" smtClean="0"/>
              <a:t>fisico</a:t>
            </a:r>
            <a:r>
              <a:rPr lang="es-ES" dirty="0" smtClean="0"/>
              <a:t>-química.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6237312"/>
            <a:ext cx="646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Test de sensibilidad al potasio (despolarización de fibras nerviosas)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cististat\Screenshot_2014-09-21-12-07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80720" cy="388843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115616" y="4221088"/>
            <a:ext cx="75887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Alteraciones de la capa del GAG se han relacionado con patología inflamatorias</a:t>
            </a:r>
          </a:p>
          <a:p>
            <a:r>
              <a:rPr lang="es-ES" dirty="0" smtClean="0"/>
              <a:t>Crónicas de la vejiga:</a:t>
            </a:r>
          </a:p>
          <a:p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	- Cistitis intersticial / </a:t>
            </a:r>
            <a:r>
              <a:rPr lang="es-ES" dirty="0" err="1" smtClean="0"/>
              <a:t>Sd</a:t>
            </a:r>
            <a:r>
              <a:rPr lang="es-ES" dirty="0" smtClean="0"/>
              <a:t> de vejiga dolorosa.</a:t>
            </a:r>
          </a:p>
          <a:p>
            <a:r>
              <a:rPr lang="es-ES" dirty="0"/>
              <a:t>	</a:t>
            </a:r>
            <a:r>
              <a:rPr lang="es-ES" dirty="0" smtClean="0"/>
              <a:t>	- ITU de repetición</a:t>
            </a:r>
          </a:p>
          <a:p>
            <a:r>
              <a:rPr lang="es-ES" dirty="0"/>
              <a:t>	</a:t>
            </a:r>
            <a:r>
              <a:rPr lang="es-ES" dirty="0" smtClean="0"/>
              <a:t>	- Cistitis </a:t>
            </a:r>
            <a:r>
              <a:rPr lang="es-ES" dirty="0" err="1" smtClean="0"/>
              <a:t>rádica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	- Cistitis inducida por </a:t>
            </a:r>
            <a:r>
              <a:rPr lang="es-ES" dirty="0" err="1" smtClean="0"/>
              <a:t>quimioterápicos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		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cististat\Screenshot_2014-09-21-12-10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620000" cy="4572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500430" y="5143512"/>
            <a:ext cx="18648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Condroitín</a:t>
            </a:r>
            <a:r>
              <a:rPr lang="es-ES" dirty="0" smtClean="0"/>
              <a:t> sulfato</a:t>
            </a:r>
          </a:p>
          <a:p>
            <a:r>
              <a:rPr lang="es-ES" dirty="0" err="1" smtClean="0"/>
              <a:t>Dermatán</a:t>
            </a:r>
            <a:r>
              <a:rPr lang="es-ES" dirty="0" smtClean="0"/>
              <a:t> sulfato</a:t>
            </a:r>
          </a:p>
          <a:p>
            <a:r>
              <a:rPr lang="es-ES" dirty="0" err="1" smtClean="0"/>
              <a:t>Heparán</a:t>
            </a:r>
            <a:r>
              <a:rPr lang="es-ES" dirty="0" smtClean="0"/>
              <a:t> sulfato</a:t>
            </a:r>
          </a:p>
          <a:p>
            <a:r>
              <a:rPr lang="es-ES" dirty="0" smtClean="0"/>
              <a:t>Heparina</a:t>
            </a:r>
          </a:p>
          <a:p>
            <a:r>
              <a:rPr lang="es-ES" dirty="0" smtClean="0"/>
              <a:t>Ac. </a:t>
            </a:r>
            <a:r>
              <a:rPr lang="es-ES" dirty="0" err="1" smtClean="0"/>
              <a:t>hialurnico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cististat\Screenshot_2014-09-21-12-10-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20000" cy="4572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92676" y="5373216"/>
            <a:ext cx="8693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pPr algn="ctr"/>
            <a:r>
              <a:rPr lang="en-US" b="1" dirty="0" err="1"/>
              <a:t>Cystistat</a:t>
            </a:r>
            <a:r>
              <a:rPr lang="en-US" b="1" dirty="0"/>
              <a:t>® primary and secondary mode of action: </a:t>
            </a:r>
            <a:endParaRPr lang="en-US" b="1" dirty="0" smtClean="0"/>
          </a:p>
          <a:p>
            <a:r>
              <a:rPr lang="en-US" dirty="0" smtClean="0"/>
              <a:t>• </a:t>
            </a:r>
            <a:r>
              <a:rPr lang="en-US" dirty="0" err="1"/>
              <a:t>Cystistat</a:t>
            </a:r>
            <a:r>
              <a:rPr lang="en-US" dirty="0"/>
              <a:t>® restores a protective barrier against irritating agents present in the urine </a:t>
            </a:r>
            <a:r>
              <a:rPr lang="en-US" dirty="0" smtClean="0"/>
              <a:t>fluid. </a:t>
            </a:r>
          </a:p>
          <a:p>
            <a:r>
              <a:rPr lang="en-US" dirty="0" smtClean="0"/>
              <a:t>• </a:t>
            </a:r>
            <a:r>
              <a:rPr lang="en-US" dirty="0" err="1"/>
              <a:t>Cystistat</a:t>
            </a:r>
            <a:r>
              <a:rPr lang="en-US" dirty="0"/>
              <a:t>® also plays a role in the regeneration of the </a:t>
            </a:r>
            <a:r>
              <a:rPr lang="en-US" dirty="0" err="1" smtClean="0"/>
              <a:t>urothelium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83568" y="4365104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548680"/>
            <a:ext cx="763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Ac. </a:t>
            </a:r>
            <a:r>
              <a:rPr lang="es-ES" dirty="0" err="1" smtClean="0"/>
              <a:t>Hialuronico</a:t>
            </a:r>
            <a:r>
              <a:rPr lang="es-ES" dirty="0" smtClean="0"/>
              <a:t> de alto peso molecular al 0,8% (</a:t>
            </a:r>
            <a:r>
              <a:rPr lang="es-ES" dirty="0" err="1" smtClean="0"/>
              <a:t>Cystistat</a:t>
            </a:r>
            <a:r>
              <a:rPr lang="es-ES" dirty="0" smtClean="0"/>
              <a:t>)</a:t>
            </a:r>
          </a:p>
          <a:p>
            <a:r>
              <a:rPr lang="es-ES" dirty="0" smtClean="0"/>
              <a:t>Ac. </a:t>
            </a:r>
            <a:r>
              <a:rPr lang="es-ES" dirty="0" err="1" smtClean="0"/>
              <a:t>Hilauronico</a:t>
            </a:r>
            <a:r>
              <a:rPr lang="es-ES" dirty="0" smtClean="0"/>
              <a:t> de bajo peso molecular  al 1,6% +  </a:t>
            </a:r>
            <a:r>
              <a:rPr lang="es-ES" dirty="0" err="1" smtClean="0"/>
              <a:t>Condroitin</a:t>
            </a:r>
            <a:r>
              <a:rPr lang="es-ES" dirty="0" smtClean="0"/>
              <a:t> sulfato 2% (</a:t>
            </a:r>
            <a:r>
              <a:rPr lang="es-ES" dirty="0" err="1" smtClean="0"/>
              <a:t>Ialuril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Condroitin</a:t>
            </a:r>
            <a:r>
              <a:rPr lang="es-ES" dirty="0" smtClean="0"/>
              <a:t> sulfato al 2% (</a:t>
            </a:r>
            <a:r>
              <a:rPr lang="es-ES" dirty="0" err="1" smtClean="0"/>
              <a:t>Uracyst</a:t>
            </a:r>
            <a:r>
              <a:rPr lang="es-ES" dirty="0" smtClean="0"/>
              <a:t>)</a:t>
            </a:r>
          </a:p>
          <a:p>
            <a:r>
              <a:rPr lang="es-ES" dirty="0" smtClean="0"/>
              <a:t>Ac. </a:t>
            </a:r>
            <a:r>
              <a:rPr lang="es-ES" dirty="0" err="1" smtClean="0"/>
              <a:t>Hialuronico</a:t>
            </a:r>
            <a:r>
              <a:rPr lang="es-ES" dirty="0" smtClean="0"/>
              <a:t> de bajo peso molecular  (</a:t>
            </a:r>
            <a:r>
              <a:rPr lang="es-ES" dirty="0" err="1" smtClean="0"/>
              <a:t>Uromac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2520181" cy="26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213285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CYSTISTAT posee un efecto superior a los demás productos y al placebo en disminución de dolor, tasas de respuesta más elevadas, con mejor coste-efectividad y posiblemente con mayor coste-eficiencia</a:t>
            </a:r>
            <a:endParaRPr lang="es-ES" baseline="30000" dirty="0"/>
          </a:p>
        </p:txBody>
      </p:sp>
      <p:pic>
        <p:nvPicPr>
          <p:cNvPr id="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2520280" cy="27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1033</Words>
  <Application>Microsoft Office PowerPoint</Application>
  <PresentationFormat>Presentación en pantalla (4:3)</PresentationFormat>
  <Paragraphs>161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Rocio</dc:creator>
  <cp:lastModifiedBy>Rocio</cp:lastModifiedBy>
  <cp:revision>57</cp:revision>
  <dcterms:created xsi:type="dcterms:W3CDTF">2014-09-21T16:37:53Z</dcterms:created>
  <dcterms:modified xsi:type="dcterms:W3CDTF">2014-10-25T19:00:27Z</dcterms:modified>
</cp:coreProperties>
</file>